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83" r:id="rId4"/>
    <p:sldId id="279" r:id="rId5"/>
    <p:sldId id="284" r:id="rId6"/>
    <p:sldId id="285" r:id="rId7"/>
    <p:sldId id="307" r:id="rId8"/>
    <p:sldId id="280" r:id="rId9"/>
    <p:sldId id="282" r:id="rId10"/>
    <p:sldId id="281" r:id="rId11"/>
    <p:sldId id="289" r:id="rId12"/>
    <p:sldId id="310" r:id="rId13"/>
    <p:sldId id="288" r:id="rId14"/>
    <p:sldId id="290" r:id="rId15"/>
    <p:sldId id="291" r:id="rId16"/>
    <p:sldId id="297" r:id="rId17"/>
    <p:sldId id="292" r:id="rId18"/>
    <p:sldId id="293" r:id="rId19"/>
    <p:sldId id="294" r:id="rId20"/>
    <p:sldId id="296" r:id="rId21"/>
    <p:sldId id="267" r:id="rId22"/>
    <p:sldId id="287" r:id="rId23"/>
    <p:sldId id="274" r:id="rId24"/>
    <p:sldId id="275" r:id="rId25"/>
    <p:sldId id="299" r:id="rId26"/>
    <p:sldId id="270" r:id="rId27"/>
    <p:sldId id="268" r:id="rId28"/>
    <p:sldId id="269" r:id="rId29"/>
    <p:sldId id="271" r:id="rId30"/>
    <p:sldId id="308" r:id="rId31"/>
    <p:sldId id="311" r:id="rId32"/>
    <p:sldId id="266" r:id="rId33"/>
    <p:sldId id="298" r:id="rId34"/>
    <p:sldId id="300" r:id="rId35"/>
    <p:sldId id="301" r:id="rId36"/>
    <p:sldId id="302" r:id="rId37"/>
    <p:sldId id="304" r:id="rId38"/>
    <p:sldId id="305" r:id="rId39"/>
    <p:sldId id="306" r:id="rId40"/>
    <p:sldId id="262" r:id="rId41"/>
    <p:sldId id="263" r:id="rId42"/>
    <p:sldId id="258" r:id="rId43"/>
    <p:sldId id="272" r:id="rId44"/>
    <p:sldId id="260" r:id="rId45"/>
    <p:sldId id="309" r:id="rId46"/>
    <p:sldId id="261"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161" autoAdjust="0"/>
  </p:normalViewPr>
  <p:slideViewPr>
    <p:cSldViewPr snapToGrid="0" showGuides="1">
      <p:cViewPr varScale="1">
        <p:scale>
          <a:sx n="81" d="100"/>
          <a:sy n="81" d="100"/>
        </p:scale>
        <p:origin x="954" y="90"/>
      </p:cViewPr>
      <p:guideLst>
        <p:guide orient="horz" pos="2092"/>
        <p:guide pos="386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98B7D-C8BE-4318-B7C1-48D621E46FA8}" type="datetimeFigureOut">
              <a:rPr lang="zh-CN" altLang="en-US" smtClean="0"/>
              <a:t>2021/12/12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ABE8E-2D37-45E0-9D9E-AE373CA875FC}" type="slidenum">
              <a:rPr lang="zh-CN" altLang="en-US" smtClean="0"/>
              <a:t>‹#›</a:t>
            </a:fld>
            <a:endParaRPr lang="zh-CN" altLang="en-US"/>
          </a:p>
        </p:txBody>
      </p:sp>
    </p:spTree>
    <p:extLst>
      <p:ext uri="{BB962C8B-B14F-4D97-AF65-F5344CB8AC3E}">
        <p14:creationId xmlns:p14="http://schemas.microsoft.com/office/powerpoint/2010/main" val="698907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世间万物都以某种方式存在着联系，因此图或者说网络是最常见的一类数据。常见的网络包括社交网络、研究者合作网络、蛋白质交互网络等等。利用人类视觉超大带宽的优势，设计良好的可视化能够让我们从纷繁复杂的网络数据中一眼识别出潜在的数据分布模式，比如团簇、社区。网络可视化最重要的目标就是凸显我们关心的模式。</a:t>
            </a:r>
            <a:endParaRPr lang="en-US" altLang="zh-CN" dirty="0"/>
          </a:p>
          <a:p>
            <a:r>
              <a:rPr lang="zh-CN" altLang="en-US" dirty="0"/>
              <a:t>层次数据可以用树来表示，因此它是一类特殊的网络。对层次数据的分析需求更侧重于包含关系的体现，因此层次数据可视化往往有其特殊的可视化方法。</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1</a:t>
            </a:fld>
            <a:endParaRPr lang="zh-CN" altLang="en-US"/>
          </a:p>
        </p:txBody>
      </p:sp>
    </p:spTree>
    <p:extLst>
      <p:ext uri="{BB962C8B-B14F-4D97-AF65-F5344CB8AC3E}">
        <p14:creationId xmlns:p14="http://schemas.microsoft.com/office/powerpoint/2010/main" val="2448747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D3</a:t>
            </a:r>
            <a:r>
              <a:rPr lang="zh-CN" altLang="en-US" dirty="0"/>
              <a:t>提供了多种类型的力，包括多体作用力（</a:t>
            </a:r>
            <a:r>
              <a:rPr lang="en-US" altLang="zh-CN" dirty="0" err="1"/>
              <a:t>manybody</a:t>
            </a:r>
            <a:r>
              <a:rPr lang="zh-CN" altLang="en-US" dirty="0"/>
              <a:t>）、链接力</a:t>
            </a:r>
            <a:r>
              <a:rPr lang="en-US" altLang="zh-CN" dirty="0"/>
              <a:t>/</a:t>
            </a:r>
            <a:r>
              <a:rPr lang="zh-CN" altLang="en-US" dirty="0"/>
              <a:t>弹簧力（</a:t>
            </a:r>
            <a:r>
              <a:rPr lang="en-US" altLang="zh-CN" dirty="0"/>
              <a:t>link</a:t>
            </a:r>
            <a:r>
              <a:rPr lang="zh-CN" altLang="en-US" dirty="0"/>
              <a:t>）、中心力（</a:t>
            </a:r>
            <a:r>
              <a:rPr lang="en-US" altLang="zh-CN" dirty="0"/>
              <a:t>center</a:t>
            </a:r>
            <a:r>
              <a:rPr lang="zh-CN" altLang="en-US" dirty="0"/>
              <a:t>）、位置力（</a:t>
            </a:r>
            <a:r>
              <a:rPr lang="en-US" altLang="zh-CN" dirty="0"/>
              <a:t>position</a:t>
            </a:r>
            <a:r>
              <a:rPr lang="zh-CN" altLang="en-US" dirty="0"/>
              <a:t>）等。使用</a:t>
            </a:r>
            <a:r>
              <a:rPr lang="en-US" altLang="zh-CN" dirty="0"/>
              <a:t>D3</a:t>
            </a:r>
            <a:r>
              <a:rPr lang="zh-CN" altLang="en-US" dirty="0"/>
              <a:t>创建复杂的力学模型非常简单，如上图代码块中所示的，多种力可以组合起来以实现复杂的节点布局目标。力学模型的输入参数是</a:t>
            </a:r>
            <a:r>
              <a:rPr lang="en-US" altLang="zh-CN" dirty="0"/>
              <a:t>nodes</a:t>
            </a:r>
            <a:r>
              <a:rPr lang="zh-CN" altLang="en-US" dirty="0"/>
              <a:t>，每个</a:t>
            </a:r>
            <a:r>
              <a:rPr lang="en-US" altLang="zh-CN" dirty="0"/>
              <a:t>node</a:t>
            </a:r>
            <a:r>
              <a:rPr lang="zh-CN" altLang="en-US" dirty="0"/>
              <a:t>是一个对象，在每次</a:t>
            </a:r>
            <a:r>
              <a:rPr lang="en-US" altLang="zh-CN" dirty="0"/>
              <a:t>tick</a:t>
            </a:r>
            <a:r>
              <a:rPr lang="zh-CN" altLang="en-US" dirty="0"/>
              <a:t>后</a:t>
            </a:r>
            <a:r>
              <a:rPr lang="en-US" altLang="zh-CN" dirty="0"/>
              <a:t>d3</a:t>
            </a:r>
            <a:r>
              <a:rPr lang="zh-CN" altLang="en-US" dirty="0"/>
              <a:t>会为每个</a:t>
            </a:r>
            <a:r>
              <a:rPr lang="en-US" altLang="zh-CN" dirty="0"/>
              <a:t>node</a:t>
            </a:r>
            <a:r>
              <a:rPr lang="zh-CN" altLang="en-US" dirty="0"/>
              <a:t>对象更新</a:t>
            </a:r>
            <a:r>
              <a:rPr lang="en-US" altLang="zh-CN" dirty="0"/>
              <a:t>x</a:t>
            </a:r>
            <a:r>
              <a:rPr lang="zh-CN" altLang="en-US" dirty="0"/>
              <a:t>、</a:t>
            </a:r>
            <a:r>
              <a:rPr lang="en-US" altLang="zh-CN" dirty="0"/>
              <a:t>y</a:t>
            </a:r>
            <a:r>
              <a:rPr lang="zh-CN" altLang="en-US" dirty="0"/>
              <a:t>、</a:t>
            </a:r>
            <a:r>
              <a:rPr lang="en-US" altLang="zh-CN" dirty="0" err="1"/>
              <a:t>vx</a:t>
            </a:r>
            <a:r>
              <a:rPr lang="zh-CN" altLang="en-US" dirty="0"/>
              <a:t>、</a:t>
            </a:r>
            <a:r>
              <a:rPr lang="en-US" altLang="zh-CN" dirty="0" err="1"/>
              <a:t>vy</a:t>
            </a:r>
            <a:r>
              <a:rPr lang="zh-CN" altLang="en-US" dirty="0"/>
              <a:t>属性，据此我们可以更新</a:t>
            </a:r>
            <a:r>
              <a:rPr lang="en-US" altLang="zh-CN" dirty="0"/>
              <a:t>node</a:t>
            </a:r>
            <a:r>
              <a:rPr lang="zh-CN" altLang="en-US" dirty="0"/>
              <a:t>和</a:t>
            </a:r>
            <a:r>
              <a:rPr lang="en-US" altLang="zh-CN" dirty="0"/>
              <a:t>link</a:t>
            </a:r>
            <a:r>
              <a:rPr lang="zh-CN" altLang="en-US" dirty="0"/>
              <a:t>的位置。</a:t>
            </a:r>
          </a:p>
        </p:txBody>
      </p:sp>
      <p:sp>
        <p:nvSpPr>
          <p:cNvPr id="4" name="灯片编号占位符 3"/>
          <p:cNvSpPr>
            <a:spLocks noGrp="1"/>
          </p:cNvSpPr>
          <p:nvPr>
            <p:ph type="sldNum" sz="quarter" idx="5"/>
          </p:nvPr>
        </p:nvSpPr>
        <p:spPr/>
        <p:txBody>
          <a:bodyPr/>
          <a:lstStyle/>
          <a:p>
            <a:fld id="{556ABE8E-2D37-45E0-9D9E-AE373CA875FC}" type="slidenum">
              <a:rPr lang="zh-CN" altLang="en-US" smtClean="0"/>
              <a:t>11</a:t>
            </a:fld>
            <a:endParaRPr lang="zh-CN" altLang="en-US"/>
          </a:p>
        </p:txBody>
      </p:sp>
    </p:spTree>
    <p:extLst>
      <p:ext uri="{BB962C8B-B14F-4D97-AF65-F5344CB8AC3E}">
        <p14:creationId xmlns:p14="http://schemas.microsoft.com/office/powerpoint/2010/main" val="1253022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更新的方式有两种，第一种手动写</a:t>
            </a:r>
            <a:r>
              <a:rPr lang="en-US" altLang="zh-CN" dirty="0"/>
              <a:t>tick</a:t>
            </a:r>
            <a:r>
              <a:rPr lang="zh-CN" altLang="en-US" dirty="0"/>
              <a:t>处理事件，在每次</a:t>
            </a:r>
            <a:r>
              <a:rPr lang="en-US" altLang="zh-CN" dirty="0"/>
              <a:t>tick</a:t>
            </a:r>
            <a:r>
              <a:rPr lang="zh-CN" altLang="en-US" dirty="0"/>
              <a:t>后都更新节点和链接的位置，这样我们可以</a:t>
            </a:r>
            <a:r>
              <a:rPr lang="zh-CN" altLang="en-US" b="0" i="0" dirty="0">
                <a:solidFill>
                  <a:srgbClr val="202122"/>
                </a:solidFill>
                <a:effectLst/>
                <a:latin typeface="Arial" panose="020B0604020202020204" pitchFamily="34" charset="0"/>
              </a:rPr>
              <a:t>跟踪图的演变过程，看到它从混乱的混乱状态展开，最终变成美观的形态。第二种，我们不关心迭代过程中节点和链接具体位置的变化，而只关心在给定</a:t>
            </a:r>
            <a:r>
              <a:rPr lang="en-US" altLang="zh-CN" b="0" i="0" dirty="0">
                <a:solidFill>
                  <a:srgbClr val="202122"/>
                </a:solidFill>
                <a:effectLst/>
                <a:latin typeface="Arial" panose="020B0604020202020204" pitchFamily="34" charset="0"/>
              </a:rPr>
              <a:t>tick</a:t>
            </a:r>
            <a:r>
              <a:rPr lang="zh-CN" altLang="en-US" b="0" i="0" dirty="0">
                <a:solidFill>
                  <a:srgbClr val="202122"/>
                </a:solidFill>
                <a:effectLst/>
                <a:latin typeface="Arial" panose="020B0604020202020204" pitchFamily="34" charset="0"/>
              </a:rPr>
              <a:t>次数后的布局结果。我们根据保存在</a:t>
            </a:r>
            <a:r>
              <a:rPr lang="en-US" altLang="zh-CN" b="0" i="0" dirty="0">
                <a:solidFill>
                  <a:srgbClr val="202122"/>
                </a:solidFill>
                <a:effectLst/>
                <a:latin typeface="Arial" panose="020B0604020202020204" pitchFamily="34" charset="0"/>
              </a:rPr>
              <a:t>node</a:t>
            </a:r>
            <a:r>
              <a:rPr lang="zh-CN" altLang="en-US" b="0" i="0" dirty="0">
                <a:solidFill>
                  <a:srgbClr val="202122"/>
                </a:solidFill>
                <a:effectLst/>
                <a:latin typeface="Arial" panose="020B0604020202020204" pitchFamily="34" charset="0"/>
              </a:rPr>
              <a:t>对象中</a:t>
            </a:r>
            <a:r>
              <a:rPr lang="en-US" altLang="zh-CN" b="0" i="0" dirty="0">
                <a:solidFill>
                  <a:srgbClr val="202122"/>
                </a:solidFill>
                <a:effectLst/>
                <a:latin typeface="Arial" panose="020B0604020202020204" pitchFamily="34" charset="0"/>
              </a:rPr>
              <a:t>x</a:t>
            </a:r>
            <a:r>
              <a:rPr lang="zh-CN" altLang="en-US" b="0" i="0" dirty="0">
                <a:solidFill>
                  <a:srgbClr val="202122"/>
                </a:solidFill>
                <a:effectLst/>
                <a:latin typeface="Arial" panose="020B0604020202020204" pitchFamily="34" charset="0"/>
              </a:rPr>
              <a:t>和</a:t>
            </a:r>
            <a:r>
              <a:rPr lang="en-US" altLang="zh-CN" b="0" i="0" dirty="0">
                <a:solidFill>
                  <a:srgbClr val="202122"/>
                </a:solidFill>
                <a:effectLst/>
                <a:latin typeface="Arial" panose="020B0604020202020204" pitchFamily="34" charset="0"/>
              </a:rPr>
              <a:t>y</a:t>
            </a:r>
            <a:r>
              <a:rPr lang="zh-CN" altLang="en-US" b="0" i="0" dirty="0">
                <a:solidFill>
                  <a:srgbClr val="202122"/>
                </a:solidFill>
                <a:effectLst/>
                <a:latin typeface="Arial" panose="020B0604020202020204" pitchFamily="34" charset="0"/>
              </a:rPr>
              <a:t>属性绘制最终结果。</a:t>
            </a:r>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12</a:t>
            </a:fld>
            <a:endParaRPr lang="zh-CN" altLang="en-US"/>
          </a:p>
        </p:txBody>
      </p:sp>
    </p:spTree>
    <p:extLst>
      <p:ext uri="{BB962C8B-B14F-4D97-AF65-F5344CB8AC3E}">
        <p14:creationId xmlns:p14="http://schemas.microsoft.com/office/powerpoint/2010/main" val="4000522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下面我们分别介绍</a:t>
            </a:r>
            <a:r>
              <a:rPr lang="en-US" altLang="zh-CN" dirty="0"/>
              <a:t>d3</a:t>
            </a:r>
            <a:r>
              <a:rPr lang="zh-CN" altLang="en-US" dirty="0"/>
              <a:t>提供的各种力。</a:t>
            </a:r>
          </a:p>
        </p:txBody>
      </p:sp>
      <p:sp>
        <p:nvSpPr>
          <p:cNvPr id="4" name="灯片编号占位符 3"/>
          <p:cNvSpPr>
            <a:spLocks noGrp="1"/>
          </p:cNvSpPr>
          <p:nvPr>
            <p:ph type="sldNum" sz="quarter" idx="5"/>
          </p:nvPr>
        </p:nvSpPr>
        <p:spPr/>
        <p:txBody>
          <a:bodyPr/>
          <a:lstStyle/>
          <a:p>
            <a:fld id="{556ABE8E-2D37-45E0-9D9E-AE373CA875FC}" type="slidenum">
              <a:rPr lang="zh-CN" altLang="en-US" smtClean="0"/>
              <a:t>13</a:t>
            </a:fld>
            <a:endParaRPr lang="zh-CN" altLang="en-US"/>
          </a:p>
        </p:txBody>
      </p:sp>
    </p:spTree>
    <p:extLst>
      <p:ext uri="{BB962C8B-B14F-4D97-AF65-F5344CB8AC3E}">
        <p14:creationId xmlns:p14="http://schemas.microsoft.com/office/powerpoint/2010/main" val="160397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18</a:t>
            </a:fld>
            <a:endParaRPr lang="zh-CN" altLang="en-US"/>
          </a:p>
        </p:txBody>
      </p:sp>
    </p:spTree>
    <p:extLst>
      <p:ext uri="{BB962C8B-B14F-4D97-AF65-F5344CB8AC3E}">
        <p14:creationId xmlns:p14="http://schemas.microsoft.com/office/powerpoint/2010/main" val="2682788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22</a:t>
            </a:fld>
            <a:endParaRPr lang="zh-CN" altLang="en-US"/>
          </a:p>
        </p:txBody>
      </p:sp>
    </p:spTree>
    <p:extLst>
      <p:ext uri="{BB962C8B-B14F-4D97-AF65-F5344CB8AC3E}">
        <p14:creationId xmlns:p14="http://schemas.microsoft.com/office/powerpoint/2010/main" val="575899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26</a:t>
            </a:fld>
            <a:endParaRPr lang="zh-CN" altLang="en-US"/>
          </a:p>
        </p:txBody>
      </p:sp>
    </p:spTree>
    <p:extLst>
      <p:ext uri="{BB962C8B-B14F-4D97-AF65-F5344CB8AC3E}">
        <p14:creationId xmlns:p14="http://schemas.microsoft.com/office/powerpoint/2010/main" val="873626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设置</a:t>
            </a:r>
            <a:r>
              <a:rPr lang="en-US" altLang="zh-CN" dirty="0" err="1"/>
              <a:t>forceX</a:t>
            </a:r>
            <a:r>
              <a:rPr lang="zh-CN" altLang="en-US" dirty="0"/>
              <a:t>和</a:t>
            </a:r>
            <a:r>
              <a:rPr lang="en-US" altLang="zh-CN" dirty="0" err="1"/>
              <a:t>forceY</a:t>
            </a:r>
            <a:r>
              <a:rPr lang="zh-CN" altLang="en-US" dirty="0"/>
              <a:t>是为了防止节点在其他力的作用下被弹出画布</a:t>
            </a:r>
          </a:p>
        </p:txBody>
      </p:sp>
      <p:sp>
        <p:nvSpPr>
          <p:cNvPr id="4" name="灯片编号占位符 3"/>
          <p:cNvSpPr>
            <a:spLocks noGrp="1"/>
          </p:cNvSpPr>
          <p:nvPr>
            <p:ph type="sldNum" sz="quarter" idx="5"/>
          </p:nvPr>
        </p:nvSpPr>
        <p:spPr/>
        <p:txBody>
          <a:bodyPr/>
          <a:lstStyle/>
          <a:p>
            <a:fld id="{556ABE8E-2D37-45E0-9D9E-AE373CA875FC}" type="slidenum">
              <a:rPr lang="zh-CN" altLang="en-US" smtClean="0"/>
              <a:t>27</a:t>
            </a:fld>
            <a:endParaRPr lang="zh-CN" altLang="en-US"/>
          </a:p>
        </p:txBody>
      </p:sp>
    </p:spTree>
    <p:extLst>
      <p:ext uri="{BB962C8B-B14F-4D97-AF65-F5344CB8AC3E}">
        <p14:creationId xmlns:p14="http://schemas.microsoft.com/office/powerpoint/2010/main" val="830309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30</a:t>
            </a:fld>
            <a:endParaRPr lang="zh-CN" altLang="en-US"/>
          </a:p>
        </p:txBody>
      </p:sp>
    </p:spTree>
    <p:extLst>
      <p:ext uri="{BB962C8B-B14F-4D97-AF65-F5344CB8AC3E}">
        <p14:creationId xmlns:p14="http://schemas.microsoft.com/office/powerpoint/2010/main" val="2696135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Gephi</a:t>
            </a:r>
            <a:r>
              <a:rPr lang="zh-CN" altLang="en-US" dirty="0"/>
              <a:t>有三个模块，</a:t>
            </a:r>
            <a:r>
              <a:rPr lang="en-US" altLang="zh-CN" dirty="0"/>
              <a:t>overview</a:t>
            </a:r>
            <a:r>
              <a:rPr lang="zh-CN" altLang="en-US" dirty="0"/>
              <a:t>、</a:t>
            </a:r>
            <a:r>
              <a:rPr lang="en-US" altLang="zh-CN" dirty="0"/>
              <a:t>data lab</a:t>
            </a:r>
            <a:r>
              <a:rPr lang="zh-CN" altLang="en-US" dirty="0"/>
              <a:t>和</a:t>
            </a:r>
            <a:r>
              <a:rPr lang="en-US" altLang="zh-CN" dirty="0"/>
              <a:t>preview</a:t>
            </a:r>
            <a:r>
              <a:rPr lang="zh-CN" altLang="en-US" dirty="0"/>
              <a:t>，</a:t>
            </a:r>
            <a:r>
              <a:rPr lang="en-US" altLang="zh-CN" dirty="0"/>
              <a:t>data lab</a:t>
            </a:r>
            <a:r>
              <a:rPr lang="zh-CN" altLang="en-US" dirty="0"/>
              <a:t>是数据入口，用于导入、修改、查看数据；</a:t>
            </a:r>
            <a:r>
              <a:rPr lang="en-US" altLang="zh-CN" dirty="0"/>
              <a:t>overview</a:t>
            </a:r>
            <a:r>
              <a:rPr lang="zh-CN" altLang="en-US" dirty="0"/>
              <a:t>是可视化的处理界面，大部分的可视化操作在这里进行，包括应用布局算法、配置可视化编码等，</a:t>
            </a:r>
            <a:r>
              <a:rPr lang="en-US" altLang="zh-CN" dirty="0"/>
              <a:t>preview</a:t>
            </a:r>
            <a:r>
              <a:rPr lang="zh-CN" altLang="en-US" dirty="0"/>
              <a:t>是输出出口，输出为</a:t>
            </a:r>
            <a:r>
              <a:rPr lang="en-US" altLang="zh-CN" dirty="0" err="1"/>
              <a:t>svg</a:t>
            </a:r>
            <a:r>
              <a:rPr lang="zh-CN" altLang="en-US" dirty="0"/>
              <a:t>、</a:t>
            </a:r>
            <a:r>
              <a:rPr lang="en-US" altLang="zh-CN" dirty="0" err="1"/>
              <a:t>png</a:t>
            </a:r>
            <a:r>
              <a:rPr lang="zh-CN" altLang="en-US" dirty="0"/>
              <a:t>、</a:t>
            </a:r>
            <a:r>
              <a:rPr lang="en-US" altLang="zh-CN" dirty="0"/>
              <a:t>pdf</a:t>
            </a:r>
            <a:r>
              <a:rPr lang="zh-CN" altLang="en-US" dirty="0"/>
              <a:t>格式，在输出前还可以进一步修改样式。</a:t>
            </a:r>
          </a:p>
        </p:txBody>
      </p:sp>
      <p:sp>
        <p:nvSpPr>
          <p:cNvPr id="4" name="灯片编号占位符 3"/>
          <p:cNvSpPr>
            <a:spLocks noGrp="1"/>
          </p:cNvSpPr>
          <p:nvPr>
            <p:ph type="sldNum" sz="quarter" idx="5"/>
          </p:nvPr>
        </p:nvSpPr>
        <p:spPr/>
        <p:txBody>
          <a:bodyPr/>
          <a:lstStyle/>
          <a:p>
            <a:fld id="{556ABE8E-2D37-45E0-9D9E-AE373CA875FC}" type="slidenum">
              <a:rPr lang="zh-CN" altLang="en-US" smtClean="0"/>
              <a:t>31</a:t>
            </a:fld>
            <a:endParaRPr lang="zh-CN" altLang="en-US"/>
          </a:p>
        </p:txBody>
      </p:sp>
    </p:spTree>
    <p:extLst>
      <p:ext uri="{BB962C8B-B14F-4D97-AF65-F5344CB8AC3E}">
        <p14:creationId xmlns:p14="http://schemas.microsoft.com/office/powerpoint/2010/main" val="279279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40</a:t>
            </a:fld>
            <a:endParaRPr lang="zh-CN" altLang="en-US"/>
          </a:p>
        </p:txBody>
      </p:sp>
    </p:spTree>
    <p:extLst>
      <p:ext uri="{BB962C8B-B14F-4D97-AF65-F5344CB8AC3E}">
        <p14:creationId xmlns:p14="http://schemas.microsoft.com/office/powerpoint/2010/main" val="2535739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节点链接图是最常见、最直观、最易懂的网络可视化技术，因为它显式地表达了</a:t>
            </a:r>
            <a:r>
              <a:rPr lang="en-US" altLang="zh-CN" dirty="0"/>
              <a:t>node</a:t>
            </a:r>
            <a:r>
              <a:rPr lang="zh-CN" altLang="en-US" dirty="0"/>
              <a:t>集合和</a:t>
            </a:r>
            <a:r>
              <a:rPr lang="en-US" altLang="zh-CN" dirty="0"/>
              <a:t>edge</a:t>
            </a:r>
            <a:r>
              <a:rPr lang="zh-CN" altLang="en-US" dirty="0"/>
              <a:t>集合，与网络在物理和数学上的定义存在简单明了的对应。节点链接图的布局目标是将相关的、位于同一潜在社区的节点放置在相近的位置，而让不相关的节点尽量彼此远离。节点的绝对位置没有意义，只有相对位置才有意义。最常见的布局算法是：力导向算法，它基于物理模型，目标是使全局系统能量最低。</a:t>
            </a:r>
          </a:p>
          <a:p>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3</a:t>
            </a:fld>
            <a:endParaRPr lang="zh-CN" altLang="en-US"/>
          </a:p>
        </p:txBody>
      </p:sp>
    </p:spTree>
    <p:extLst>
      <p:ext uri="{BB962C8B-B14F-4D97-AF65-F5344CB8AC3E}">
        <p14:creationId xmlns:p14="http://schemas.microsoft.com/office/powerpoint/2010/main" val="3327544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代码参考</a:t>
            </a:r>
            <a:r>
              <a:rPr lang="en-US" altLang="zh-CN" sz="1800" dirty="0" err="1">
                <a:effectLst/>
                <a:latin typeface="Calibri" panose="020F0502020204030204" pitchFamily="34" charset="0"/>
                <a:ea typeface="宋体" panose="02010600030101010101" pitchFamily="2" charset="-122"/>
                <a:cs typeface="Times New Roman" panose="02020603050405020304" pitchFamily="18" charset="0"/>
              </a:rPr>
              <a:t>disjoint_graph</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文件夹中的程序</a:t>
            </a:r>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44</a:t>
            </a:fld>
            <a:endParaRPr lang="zh-CN" altLang="en-US"/>
          </a:p>
        </p:txBody>
      </p:sp>
    </p:spTree>
    <p:extLst>
      <p:ext uri="{BB962C8B-B14F-4D97-AF65-F5344CB8AC3E}">
        <p14:creationId xmlns:p14="http://schemas.microsoft.com/office/powerpoint/2010/main" val="1806153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45</a:t>
            </a:fld>
            <a:endParaRPr lang="zh-CN" altLang="en-US"/>
          </a:p>
        </p:txBody>
      </p:sp>
    </p:spTree>
    <p:extLst>
      <p:ext uri="{BB962C8B-B14F-4D97-AF65-F5344CB8AC3E}">
        <p14:creationId xmlns:p14="http://schemas.microsoft.com/office/powerpoint/2010/main" val="3276816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46</a:t>
            </a:fld>
            <a:endParaRPr lang="zh-CN" altLang="en-US"/>
          </a:p>
        </p:txBody>
      </p:sp>
    </p:spTree>
    <p:extLst>
      <p:ext uri="{BB962C8B-B14F-4D97-AF65-F5344CB8AC3E}">
        <p14:creationId xmlns:p14="http://schemas.microsoft.com/office/powerpoint/2010/main" val="3122116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Arc Diagrams</a:t>
            </a:r>
            <a:r>
              <a:rPr lang="zh-CN" altLang="en-US" dirty="0"/>
              <a:t>和</a:t>
            </a:r>
            <a:r>
              <a:rPr lang="en-US" altLang="zh-CN" dirty="0"/>
              <a:t>Hive Plots</a:t>
            </a:r>
            <a:r>
              <a:rPr lang="zh-CN" altLang="en-US" dirty="0"/>
              <a:t>是朴素的节点链接图的两种变种。</a:t>
            </a:r>
            <a:r>
              <a:rPr lang="en-US" altLang="zh-CN" dirty="0"/>
              <a:t>Arc Diagrams</a:t>
            </a:r>
            <a:r>
              <a:rPr lang="zh-CN" altLang="en-US" dirty="0"/>
              <a:t>中节点一字排开，链接是半圆曲线。节点的排列非常重要，因为只有事先将形成潜在聚类的节点放置在相邻位置，才有可能通过连线的疏密识别出聚类。</a:t>
            </a:r>
            <a:r>
              <a:rPr lang="en-US" altLang="zh-CN" b="0" i="0" dirty="0">
                <a:solidFill>
                  <a:srgbClr val="333333"/>
                </a:solidFill>
                <a:effectLst/>
                <a:latin typeface="tahoma" panose="020B0604030504040204" pitchFamily="34" charset="0"/>
              </a:rPr>
              <a:t>Hive plot</a:t>
            </a:r>
            <a:r>
              <a:rPr lang="zh-CN" altLang="en-US" b="0" i="0" dirty="0">
                <a:solidFill>
                  <a:srgbClr val="333333"/>
                </a:solidFill>
                <a:effectLst/>
                <a:latin typeface="tahoma" panose="020B0604030504040204" pitchFamily="34" charset="0"/>
              </a:rPr>
              <a:t>定义了节点的线性布局，将节点按类型分组，并根据数据的某些属性沿径向轴排列，显式的位置编码能够传递额外信息。</a:t>
            </a:r>
            <a:r>
              <a:rPr lang="en-US" altLang="zh-CN" b="0" i="0" dirty="0">
                <a:solidFill>
                  <a:srgbClr val="2E3033"/>
                </a:solidFill>
                <a:effectLst/>
                <a:latin typeface="Arial" panose="020B0604020202020204" pitchFamily="34" charset="0"/>
              </a:rPr>
              <a:t>Hive plot</a:t>
            </a:r>
            <a:r>
              <a:rPr lang="zh-CN" altLang="en-US" b="0" i="0" dirty="0">
                <a:solidFill>
                  <a:srgbClr val="2E3033"/>
                </a:solidFill>
                <a:effectLst/>
                <a:latin typeface="Arial" panose="020B0604020202020204" pitchFamily="34" charset="0"/>
              </a:rPr>
              <a:t>在缓解由大量边造成的视觉混乱和揭示网络结构的趋势和异常值方面非常出色。</a:t>
            </a:r>
            <a:endParaRPr lang="en-US" altLang="zh-CN"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4</a:t>
            </a:fld>
            <a:endParaRPr lang="zh-CN" altLang="en-US"/>
          </a:p>
        </p:txBody>
      </p:sp>
    </p:spTree>
    <p:extLst>
      <p:ext uri="{BB962C8B-B14F-4D97-AF65-F5344CB8AC3E}">
        <p14:creationId xmlns:p14="http://schemas.microsoft.com/office/powerpoint/2010/main" val="2392485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latinLnBrk="1"/>
            <a:r>
              <a:rPr lang="zh-CN" altLang="en-US" b="0" i="0" dirty="0">
                <a:solidFill>
                  <a:srgbClr val="333333"/>
                </a:solidFill>
                <a:effectLst/>
                <a:latin typeface="tahoma" panose="020B0604030504040204" pitchFamily="34" charset="0"/>
              </a:rPr>
              <a:t>邻接矩阵也是常见的图可视化方法。一个网络可以用一个邻接矩阵表示，如果从顶点</a:t>
            </a:r>
            <a:r>
              <a:rPr lang="en-US" altLang="zh-CN" b="0" i="0" dirty="0" err="1">
                <a:solidFill>
                  <a:srgbClr val="333333"/>
                </a:solidFill>
                <a:effectLst/>
                <a:latin typeface="tahoma" panose="020B0604030504040204" pitchFamily="34" charset="0"/>
              </a:rPr>
              <a:t>i</a:t>
            </a:r>
            <a:r>
              <a:rPr lang="zh-CN" altLang="en-US" b="0" i="0" dirty="0">
                <a:solidFill>
                  <a:srgbClr val="333333"/>
                </a:solidFill>
                <a:effectLst/>
                <a:latin typeface="tahoma" panose="020B0604030504040204" pitchFamily="34" charset="0"/>
              </a:rPr>
              <a:t>到顶点</a:t>
            </a:r>
            <a:r>
              <a:rPr lang="en-US" altLang="zh-CN" b="0" i="0" dirty="0">
                <a:solidFill>
                  <a:srgbClr val="333333"/>
                </a:solidFill>
                <a:effectLst/>
                <a:latin typeface="tahoma" panose="020B0604030504040204" pitchFamily="34" charset="0"/>
              </a:rPr>
              <a:t>j</a:t>
            </a:r>
            <a:r>
              <a:rPr lang="zh-CN" altLang="en-US" b="0" i="0" dirty="0">
                <a:solidFill>
                  <a:srgbClr val="333333"/>
                </a:solidFill>
                <a:effectLst/>
                <a:latin typeface="tahoma" panose="020B0604030504040204" pitchFamily="34" charset="0"/>
              </a:rPr>
              <a:t>存在一条边，则在单元格</a:t>
            </a:r>
            <a:r>
              <a:rPr lang="en-US" altLang="zh-CN" b="0" i="0" dirty="0" err="1">
                <a:solidFill>
                  <a:srgbClr val="333333"/>
                </a:solidFill>
                <a:effectLst/>
                <a:latin typeface="tahoma" panose="020B0604030504040204" pitchFamily="34" charset="0"/>
              </a:rPr>
              <a:t>ij</a:t>
            </a:r>
            <a:r>
              <a:rPr lang="zh-CN" altLang="en-US" b="0" i="0" dirty="0">
                <a:solidFill>
                  <a:srgbClr val="333333"/>
                </a:solidFill>
                <a:effectLst/>
                <a:latin typeface="tahoma" panose="020B0604030504040204" pitchFamily="34" charset="0"/>
              </a:rPr>
              <a:t>染上颜色。和</a:t>
            </a:r>
            <a:r>
              <a:rPr lang="en-US" altLang="zh-CN" b="0" i="0" dirty="0">
                <a:solidFill>
                  <a:srgbClr val="333333"/>
                </a:solidFill>
                <a:effectLst/>
                <a:latin typeface="tahoma" panose="020B0604030504040204" pitchFamily="34" charset="0"/>
              </a:rPr>
              <a:t>arc diagram</a:t>
            </a:r>
            <a:r>
              <a:rPr lang="zh-CN" altLang="en-US" b="0" i="0" dirty="0">
                <a:solidFill>
                  <a:srgbClr val="333333"/>
                </a:solidFill>
                <a:effectLst/>
                <a:latin typeface="tahoma" panose="020B0604030504040204" pitchFamily="34" charset="0"/>
              </a:rPr>
              <a:t>一样，邻接矩阵的有效性很大程度上取决于行和列的顺序</a:t>
            </a:r>
            <a:r>
              <a:rPr lang="en-US" altLang="zh-CN" b="0" i="0" dirty="0">
                <a:solidFill>
                  <a:srgbClr val="333333"/>
                </a:solidFill>
                <a:effectLst/>
                <a:latin typeface="tahoma" panose="020B0604030504040204" pitchFamily="34" charset="0"/>
              </a:rPr>
              <a:t>: </a:t>
            </a:r>
            <a:r>
              <a:rPr lang="zh-CN" altLang="en-US" b="0" i="0" dirty="0">
                <a:solidFill>
                  <a:srgbClr val="333333"/>
                </a:solidFill>
                <a:effectLst/>
                <a:latin typeface="tahoma" panose="020B0604030504040204" pitchFamily="34" charset="0"/>
              </a:rPr>
              <a:t>如果相关节点彼此相邻，就更容易识别集群和桥。邻接矩阵的一个显著问题是，空间浪费比较严重。</a:t>
            </a:r>
            <a:r>
              <a:rPr lang="en-US" altLang="zh-CN" b="0" i="0" dirty="0" err="1">
                <a:solidFill>
                  <a:srgbClr val="333333"/>
                </a:solidFill>
                <a:effectLst/>
                <a:latin typeface="tahoma" panose="020B0604030504040204" pitchFamily="34" charset="0"/>
              </a:rPr>
              <a:t>NodeTrix</a:t>
            </a:r>
            <a:r>
              <a:rPr lang="zh-CN" altLang="en-US" b="0" i="0" dirty="0">
                <a:solidFill>
                  <a:srgbClr val="333333"/>
                </a:solidFill>
                <a:effectLst/>
                <a:latin typeface="tahoma" panose="020B0604030504040204" pitchFamily="34" charset="0"/>
              </a:rPr>
              <a:t>是结合了节点链接和邻接矩阵的可视化技术。链接密度高的区域，即聚类，使用矩阵表达，而链接稀疏的区域，即聚类之间的关联，使用连接表示。</a:t>
            </a:r>
          </a:p>
          <a:p>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5</a:t>
            </a:fld>
            <a:endParaRPr lang="zh-CN" altLang="en-US"/>
          </a:p>
        </p:txBody>
      </p:sp>
    </p:spTree>
    <p:extLst>
      <p:ext uri="{BB962C8B-B14F-4D97-AF65-F5344CB8AC3E}">
        <p14:creationId xmlns:p14="http://schemas.microsoft.com/office/powerpoint/2010/main" val="2215741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边绑定是一种常见的凸显网络结构的技术。</a:t>
            </a:r>
          </a:p>
        </p:txBody>
      </p:sp>
      <p:sp>
        <p:nvSpPr>
          <p:cNvPr id="4" name="灯片编号占位符 3"/>
          <p:cNvSpPr>
            <a:spLocks noGrp="1"/>
          </p:cNvSpPr>
          <p:nvPr>
            <p:ph type="sldNum" sz="quarter" idx="5"/>
          </p:nvPr>
        </p:nvSpPr>
        <p:spPr/>
        <p:txBody>
          <a:bodyPr/>
          <a:lstStyle/>
          <a:p>
            <a:fld id="{556ABE8E-2D37-45E0-9D9E-AE373CA875FC}" type="slidenum">
              <a:rPr lang="zh-CN" altLang="en-US" smtClean="0"/>
              <a:t>6</a:t>
            </a:fld>
            <a:endParaRPr lang="zh-CN" altLang="en-US"/>
          </a:p>
        </p:txBody>
      </p:sp>
    </p:spTree>
    <p:extLst>
      <p:ext uri="{BB962C8B-B14F-4D97-AF65-F5344CB8AC3E}">
        <p14:creationId xmlns:p14="http://schemas.microsoft.com/office/powerpoint/2010/main" val="1934259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02124"/>
                </a:solidFill>
                <a:effectLst/>
                <a:latin typeface="arial" panose="020B0604020202020204" pitchFamily="34" charset="0"/>
              </a:rPr>
              <a:t>力导向算法是绘制寻常节点链接图最常用的算法。它基于物理模拟，目标是使全局能量最低。具体来说，力导向算法基于节点当前时刻的位置，算出每个点所受引力和斥</a:t>
            </a:r>
            <a:r>
              <a:rPr lang="zh-CN" altLang="en-US" b="0" i="0" dirty="0">
                <a:solidFill>
                  <a:srgbClr val="EA4335"/>
                </a:solidFill>
                <a:effectLst/>
                <a:latin typeface="arial" panose="020B0604020202020204" pitchFamily="34" charset="0"/>
              </a:rPr>
              <a:t>力</a:t>
            </a:r>
            <a:r>
              <a:rPr lang="zh-CN" altLang="en-US" b="0" i="0" dirty="0">
                <a:solidFill>
                  <a:srgbClr val="202124"/>
                </a:solidFill>
                <a:effectLst/>
                <a:latin typeface="arial" panose="020B0604020202020204" pitchFamily="34" charset="0"/>
              </a:rPr>
              <a:t>的合力，再由此合力来移动节点的位置。 执行一次后根据节点新位置算出新的能量值，能量值越小，整个网络越趋于稳定。</a:t>
            </a:r>
            <a:endParaRPr lang="zh-CN" altLang="en-US" dirty="0"/>
          </a:p>
          <a:p>
            <a:endParaRPr lang="en-US" altLang="zh-CN" dirty="0"/>
          </a:p>
          <a:p>
            <a:r>
              <a:rPr lang="zh-CN" altLang="en-US" dirty="0"/>
              <a:t>力导向算法的优点：</a:t>
            </a:r>
            <a:endParaRPr lang="en-US" altLang="zh-CN" dirty="0"/>
          </a:p>
          <a:p>
            <a:pPr marL="228600" indent="-228600">
              <a:buAutoNum type="arabicPeriod"/>
            </a:pPr>
            <a:r>
              <a:rPr lang="zh-CN" altLang="en-US" dirty="0"/>
              <a:t>美观性高。尤其是对于小规模的图（节点数在</a:t>
            </a:r>
            <a:r>
              <a:rPr lang="en-US" altLang="zh-CN" dirty="0"/>
              <a:t>500</a:t>
            </a:r>
            <a:r>
              <a:rPr lang="zh-CN" altLang="en-US" dirty="0"/>
              <a:t>）以下来说。</a:t>
            </a:r>
            <a:endParaRPr lang="en-US" altLang="zh-CN" dirty="0"/>
          </a:p>
          <a:p>
            <a:pPr marL="228600" indent="-228600">
              <a:buAutoNum type="arabicPeriod"/>
            </a:pPr>
            <a:r>
              <a:rPr lang="zh-CN" altLang="en-US" b="0" i="0" dirty="0">
                <a:solidFill>
                  <a:srgbClr val="202122"/>
                </a:solidFill>
                <a:effectLst/>
                <a:latin typeface="Arial" panose="020B0604020202020204" pitchFamily="34" charset="0"/>
              </a:rPr>
              <a:t>灵活性高。很容易地进行调整和扩展，以满足额外的审美标准。</a:t>
            </a:r>
            <a:endParaRPr lang="en-US" altLang="zh-CN" b="0" i="0" dirty="0">
              <a:solidFill>
                <a:srgbClr val="202122"/>
              </a:solidFill>
              <a:effectLst/>
              <a:latin typeface="Arial" panose="020B0604020202020204" pitchFamily="34" charset="0"/>
            </a:endParaRPr>
          </a:p>
          <a:p>
            <a:pPr marL="228600" indent="-228600">
              <a:buAutoNum type="arabicPeriod"/>
            </a:pPr>
            <a:r>
              <a:rPr lang="zh-CN" altLang="en-US" b="0" i="0" dirty="0">
                <a:solidFill>
                  <a:srgbClr val="202122"/>
                </a:solidFill>
                <a:effectLst/>
                <a:latin typeface="Arial" panose="020B0604020202020204" pitchFamily="34" charset="0"/>
              </a:rPr>
              <a:t>良好的直觉性。其物理模型类似于基于弹簧系统，因此算法的行为相对容易预测和理解。</a:t>
            </a:r>
            <a:endParaRPr lang="en-US" altLang="zh-CN" b="0" i="0" dirty="0">
              <a:solidFill>
                <a:srgbClr val="202122"/>
              </a:solidFill>
              <a:effectLst/>
              <a:latin typeface="Arial" panose="020B0604020202020204" pitchFamily="34" charset="0"/>
            </a:endParaRPr>
          </a:p>
          <a:p>
            <a:pPr marL="228600" indent="-228600">
              <a:buAutoNum type="arabicPeriod"/>
            </a:pPr>
            <a:r>
              <a:rPr lang="zh-CN" altLang="en-US" dirty="0"/>
              <a:t>实现简单。</a:t>
            </a:r>
            <a:r>
              <a:rPr lang="zh-CN" altLang="en-US" b="0" i="0" dirty="0">
                <a:solidFill>
                  <a:srgbClr val="202122"/>
                </a:solidFill>
                <a:effectLst/>
                <a:latin typeface="Arial" panose="020B0604020202020204" pitchFamily="34" charset="0"/>
              </a:rPr>
              <a:t>典型的力导向算法很简单，只需几行代码即可实现。</a:t>
            </a:r>
            <a:endParaRPr lang="en-US" altLang="zh-CN" b="0" i="0" dirty="0">
              <a:solidFill>
                <a:srgbClr val="202122"/>
              </a:solidFill>
              <a:effectLst/>
              <a:latin typeface="Arial" panose="020B0604020202020204" pitchFamily="34" charset="0"/>
            </a:endParaRPr>
          </a:p>
          <a:p>
            <a:pPr marL="228600" indent="-228600">
              <a:buAutoNum type="arabicPeriod"/>
            </a:pPr>
            <a:r>
              <a:rPr lang="zh-CN" altLang="en-US" dirty="0"/>
              <a:t>优异的可交互性。</a:t>
            </a:r>
            <a:r>
              <a:rPr lang="zh-CN" altLang="en-US" b="0" i="0" dirty="0">
                <a:solidFill>
                  <a:srgbClr val="202122"/>
                </a:solidFill>
                <a:effectLst/>
                <a:latin typeface="Arial" panose="020B0604020202020204" pitchFamily="34" charset="0"/>
              </a:rPr>
              <a:t>通过绘制图形的中间阶段，用户可以跟踪图的演变过程，看到它从混乱的混乱状态展开，最终变成美观的形态。过程中以及最后用户可以拖拽节点来施加影响或者观察节点的影响力。</a:t>
            </a:r>
            <a:endParaRPr lang="en-US" altLang="zh-CN" b="0" i="0" dirty="0">
              <a:solidFill>
                <a:srgbClr val="202122"/>
              </a:solidFill>
              <a:effectLst/>
              <a:latin typeface="Arial" panose="020B0604020202020204" pitchFamily="34" charset="0"/>
            </a:endParaRPr>
          </a:p>
          <a:p>
            <a:pPr marL="228600" indent="-228600">
              <a:buAutoNum type="arabicPeriod"/>
            </a:pPr>
            <a:endParaRPr lang="en-US" altLang="zh-CN" b="0" i="0" dirty="0">
              <a:solidFill>
                <a:srgbClr val="202122"/>
              </a:solidFill>
              <a:effectLst/>
              <a:latin typeface="Arial" panose="020B0604020202020204" pitchFamily="34" charset="0"/>
            </a:endParaRPr>
          </a:p>
          <a:p>
            <a:pPr marL="0" indent="0">
              <a:buNone/>
            </a:pPr>
            <a:r>
              <a:rPr lang="zh-CN" altLang="en-US" dirty="0"/>
              <a:t>力导向算法的缺点：</a:t>
            </a:r>
            <a:endParaRPr lang="en-US" altLang="zh-CN" dirty="0"/>
          </a:p>
          <a:p>
            <a:pPr marL="228600" indent="-228600">
              <a:buAutoNum type="arabicPeriod"/>
            </a:pPr>
            <a:r>
              <a:rPr lang="zh-CN" altLang="en-US" dirty="0"/>
              <a:t>时间复杂度较高。</a:t>
            </a:r>
            <a:r>
              <a:rPr lang="zh-CN" altLang="en-US" b="0" i="0" dirty="0">
                <a:solidFill>
                  <a:srgbClr val="202122"/>
                </a:solidFill>
                <a:effectLst/>
                <a:latin typeface="Arial" panose="020B0604020202020204" pitchFamily="34" charset="0"/>
              </a:rPr>
              <a:t>典型的力导向算法通常被认为具有等效于</a:t>
            </a:r>
            <a:r>
              <a:rPr lang="en-US" altLang="zh-CN" b="0" i="0" dirty="0">
                <a:solidFill>
                  <a:srgbClr val="202122"/>
                </a:solidFill>
                <a:effectLst/>
                <a:latin typeface="Arial" panose="020B0604020202020204" pitchFamily="34" charset="0"/>
              </a:rPr>
              <a:t>O(n</a:t>
            </a:r>
            <a:r>
              <a:rPr lang="en-US" altLang="zh-CN" b="0" i="0" baseline="30000" dirty="0">
                <a:solidFill>
                  <a:srgbClr val="202122"/>
                </a:solidFill>
                <a:effectLst/>
                <a:latin typeface="Arial" panose="020B0604020202020204" pitchFamily="34" charset="0"/>
              </a:rPr>
              <a:t>3</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的运行时间，其中</a:t>
            </a:r>
            <a:r>
              <a:rPr lang="en-US" altLang="zh-CN" b="0" i="0" dirty="0">
                <a:solidFill>
                  <a:srgbClr val="202122"/>
                </a:solidFill>
                <a:effectLst/>
                <a:latin typeface="Arial" panose="020B0604020202020204" pitchFamily="34" charset="0"/>
              </a:rPr>
              <a:t>n</a:t>
            </a:r>
            <a:r>
              <a:rPr lang="zh-CN" altLang="en-US" b="0" i="0" dirty="0">
                <a:solidFill>
                  <a:srgbClr val="202122"/>
                </a:solidFill>
                <a:effectLst/>
                <a:latin typeface="Arial" panose="020B0604020202020204" pitchFamily="34" charset="0"/>
              </a:rPr>
              <a:t>是输入图的节点数。</a:t>
            </a:r>
            <a:endParaRPr lang="en-US" altLang="zh-CN" b="0" i="0" dirty="0">
              <a:solidFill>
                <a:srgbClr val="202122"/>
              </a:solidFill>
              <a:effectLst/>
              <a:latin typeface="Arial" panose="020B0604020202020204" pitchFamily="34" charset="0"/>
            </a:endParaRPr>
          </a:p>
          <a:p>
            <a:pPr marL="228600" indent="-228600">
              <a:buAutoNum type="arabicPeriod"/>
            </a:pPr>
            <a:r>
              <a:rPr lang="zh-CN" altLang="en-US" dirty="0"/>
              <a:t>容易陷入局部极小值，而且随着节点数的增多变得更为普遍和严重。</a:t>
            </a:r>
            <a:r>
              <a:rPr lang="zh-CN" altLang="en-US" b="0" i="0" dirty="0">
                <a:solidFill>
                  <a:srgbClr val="202122"/>
                </a:solidFill>
                <a:effectLst/>
                <a:latin typeface="Arial" panose="020B0604020202020204" pitchFamily="34" charset="0"/>
              </a:rPr>
              <a:t>在许多情况下，找到的局部极小值可能比全局最小值差很多，这会转化为低质量的绘图。</a:t>
            </a:r>
            <a:endParaRPr lang="zh-CN" altLang="en-US" dirty="0"/>
          </a:p>
        </p:txBody>
      </p:sp>
      <p:sp>
        <p:nvSpPr>
          <p:cNvPr id="4" name="灯片编号占位符 3"/>
          <p:cNvSpPr>
            <a:spLocks noGrp="1"/>
          </p:cNvSpPr>
          <p:nvPr>
            <p:ph type="sldNum" sz="quarter" idx="5"/>
          </p:nvPr>
        </p:nvSpPr>
        <p:spPr/>
        <p:txBody>
          <a:bodyPr/>
          <a:lstStyle/>
          <a:p>
            <a:fld id="{556ABE8E-2D37-45E0-9D9E-AE373CA875FC}" type="slidenum">
              <a:rPr lang="zh-CN" altLang="en-US" smtClean="0"/>
              <a:t>7</a:t>
            </a:fld>
            <a:endParaRPr lang="zh-CN" altLang="en-US"/>
          </a:p>
        </p:txBody>
      </p:sp>
    </p:spTree>
    <p:extLst>
      <p:ext uri="{BB962C8B-B14F-4D97-AF65-F5344CB8AC3E}">
        <p14:creationId xmlns:p14="http://schemas.microsoft.com/office/powerpoint/2010/main" val="2395948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D3</a:t>
            </a:r>
            <a:r>
              <a:rPr lang="zh-CN" altLang="en-US" dirty="0"/>
              <a:t>的力导向实现非常强大，这里先给出一些例子。</a:t>
            </a:r>
          </a:p>
        </p:txBody>
      </p:sp>
      <p:sp>
        <p:nvSpPr>
          <p:cNvPr id="4" name="灯片编号占位符 3"/>
          <p:cNvSpPr>
            <a:spLocks noGrp="1"/>
          </p:cNvSpPr>
          <p:nvPr>
            <p:ph type="sldNum" sz="quarter" idx="5"/>
          </p:nvPr>
        </p:nvSpPr>
        <p:spPr/>
        <p:txBody>
          <a:bodyPr/>
          <a:lstStyle/>
          <a:p>
            <a:fld id="{556ABE8E-2D37-45E0-9D9E-AE373CA875FC}" type="slidenum">
              <a:rPr lang="zh-CN" altLang="en-US" smtClean="0"/>
              <a:t>8</a:t>
            </a:fld>
            <a:endParaRPr lang="zh-CN" altLang="en-US"/>
          </a:p>
        </p:txBody>
      </p:sp>
    </p:spTree>
    <p:extLst>
      <p:ext uri="{BB962C8B-B14F-4D97-AF65-F5344CB8AC3E}">
        <p14:creationId xmlns:p14="http://schemas.microsoft.com/office/powerpoint/2010/main" val="2225959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左图的每一行是一种工作，每一行都有</a:t>
            </a:r>
            <a:r>
              <a:rPr lang="en-US" altLang="zh-CN" dirty="0"/>
              <a:t>100</a:t>
            </a:r>
            <a:r>
              <a:rPr lang="zh-CN" altLang="en-US" dirty="0"/>
              <a:t>个节点，</a:t>
            </a:r>
            <a:r>
              <a:rPr lang="en-US" altLang="zh-CN" dirty="0"/>
              <a:t>x</a:t>
            </a:r>
            <a:r>
              <a:rPr lang="zh-CN" altLang="en-US" dirty="0"/>
              <a:t>轴表达薪资水平，该图表达了不同工作的薪资水平的分布。结合时间选项，该图能体现薪资分布在不同历史时期的演变。右图环形分布着若干种人类主要的日常活动，该图揭示了美国人在一天</a:t>
            </a:r>
            <a:r>
              <a:rPr lang="en-US" altLang="zh-CN" dirty="0"/>
              <a:t>24</a:t>
            </a:r>
            <a:r>
              <a:rPr lang="zh-CN" altLang="en-US" dirty="0"/>
              <a:t>小时处于不同活动中的人数的分布情况。</a:t>
            </a:r>
          </a:p>
        </p:txBody>
      </p:sp>
      <p:sp>
        <p:nvSpPr>
          <p:cNvPr id="4" name="灯片编号占位符 3"/>
          <p:cNvSpPr>
            <a:spLocks noGrp="1"/>
          </p:cNvSpPr>
          <p:nvPr>
            <p:ph type="sldNum" sz="quarter" idx="5"/>
          </p:nvPr>
        </p:nvSpPr>
        <p:spPr/>
        <p:txBody>
          <a:bodyPr/>
          <a:lstStyle/>
          <a:p>
            <a:fld id="{556ABE8E-2D37-45E0-9D9E-AE373CA875FC}" type="slidenum">
              <a:rPr lang="zh-CN" altLang="en-US" smtClean="0"/>
              <a:t>9</a:t>
            </a:fld>
            <a:endParaRPr lang="zh-CN" altLang="en-US"/>
          </a:p>
        </p:txBody>
      </p:sp>
    </p:spTree>
    <p:extLst>
      <p:ext uri="{BB962C8B-B14F-4D97-AF65-F5344CB8AC3E}">
        <p14:creationId xmlns:p14="http://schemas.microsoft.com/office/powerpoint/2010/main" val="3779877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该动图展示了使用</a:t>
            </a:r>
            <a:r>
              <a:rPr lang="en-US" altLang="zh-CN" dirty="0"/>
              <a:t>d3</a:t>
            </a:r>
            <a:r>
              <a:rPr lang="zh-CN" altLang="en-US" dirty="0"/>
              <a:t>模拟万有引力作用下的天体运动。</a:t>
            </a:r>
          </a:p>
        </p:txBody>
      </p:sp>
      <p:sp>
        <p:nvSpPr>
          <p:cNvPr id="4" name="灯片编号占位符 3"/>
          <p:cNvSpPr>
            <a:spLocks noGrp="1"/>
          </p:cNvSpPr>
          <p:nvPr>
            <p:ph type="sldNum" sz="quarter" idx="5"/>
          </p:nvPr>
        </p:nvSpPr>
        <p:spPr/>
        <p:txBody>
          <a:bodyPr/>
          <a:lstStyle/>
          <a:p>
            <a:fld id="{556ABE8E-2D37-45E0-9D9E-AE373CA875FC}" type="slidenum">
              <a:rPr lang="zh-CN" altLang="en-US" smtClean="0"/>
              <a:t>10</a:t>
            </a:fld>
            <a:endParaRPr lang="zh-CN" altLang="en-US"/>
          </a:p>
        </p:txBody>
      </p:sp>
    </p:spTree>
    <p:extLst>
      <p:ext uri="{BB962C8B-B14F-4D97-AF65-F5344CB8AC3E}">
        <p14:creationId xmlns:p14="http://schemas.microsoft.com/office/powerpoint/2010/main" val="3597265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60E816-DE94-4E5A-B910-9963AC3ADB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75BB492-61A7-496B-858F-A538178E8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5FD4805-4CA4-4AC1-ACA7-830252C628C9}"/>
              </a:ext>
            </a:extLst>
          </p:cNvPr>
          <p:cNvSpPr>
            <a:spLocks noGrp="1"/>
          </p:cNvSpPr>
          <p:nvPr>
            <p:ph type="dt" sz="half" idx="10"/>
          </p:nvPr>
        </p:nvSpPr>
        <p:spPr/>
        <p:txBody>
          <a:bodyPr/>
          <a:lstStyle/>
          <a:p>
            <a:fld id="{D8303879-6021-4255-A403-3D299DFB4CEB}"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93B2D4A5-254E-4710-942B-795A05DD6E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BD67A5-1CD1-4D75-9511-8731A2147759}"/>
              </a:ext>
            </a:extLst>
          </p:cNvPr>
          <p:cNvSpPr>
            <a:spLocks noGrp="1"/>
          </p:cNvSpPr>
          <p:nvPr>
            <p:ph type="sldNum" sz="quarter" idx="12"/>
          </p:nvPr>
        </p:nvSpPr>
        <p:spPr/>
        <p:txBody>
          <a:body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3967984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A91FE-25A9-4415-AC13-778C93FC2D6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268A03E-6FD8-43FA-9C41-C85C162C6AF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F4B834-D59C-4DA4-8591-0B501B2360CD}"/>
              </a:ext>
            </a:extLst>
          </p:cNvPr>
          <p:cNvSpPr>
            <a:spLocks noGrp="1"/>
          </p:cNvSpPr>
          <p:nvPr>
            <p:ph type="dt" sz="half" idx="10"/>
          </p:nvPr>
        </p:nvSpPr>
        <p:spPr/>
        <p:txBody>
          <a:bodyPr/>
          <a:lstStyle/>
          <a:p>
            <a:fld id="{D8303879-6021-4255-A403-3D299DFB4CEB}"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D8DEC441-C650-44E2-BE9E-C2CCD61F0F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FF61A8-EAF2-489B-A7A0-E09A403C904B}"/>
              </a:ext>
            </a:extLst>
          </p:cNvPr>
          <p:cNvSpPr>
            <a:spLocks noGrp="1"/>
          </p:cNvSpPr>
          <p:nvPr>
            <p:ph type="sldNum" sz="quarter" idx="12"/>
          </p:nvPr>
        </p:nvSpPr>
        <p:spPr/>
        <p:txBody>
          <a:body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4237689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3B22A14-41FC-4D29-8212-BC5841AB96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2A82AC-16B9-44C2-930D-214BD2E0A10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66C26D1-88BE-4720-876B-53535D370F17}"/>
              </a:ext>
            </a:extLst>
          </p:cNvPr>
          <p:cNvSpPr>
            <a:spLocks noGrp="1"/>
          </p:cNvSpPr>
          <p:nvPr>
            <p:ph type="dt" sz="half" idx="10"/>
          </p:nvPr>
        </p:nvSpPr>
        <p:spPr/>
        <p:txBody>
          <a:bodyPr/>
          <a:lstStyle/>
          <a:p>
            <a:fld id="{D8303879-6021-4255-A403-3D299DFB4CEB}"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CEB25325-39AA-44D0-AAD2-90386E40F0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30D8FA-AF4B-4429-A023-8726ECB47E8D}"/>
              </a:ext>
            </a:extLst>
          </p:cNvPr>
          <p:cNvSpPr>
            <a:spLocks noGrp="1"/>
          </p:cNvSpPr>
          <p:nvPr>
            <p:ph type="sldNum" sz="quarter" idx="12"/>
          </p:nvPr>
        </p:nvSpPr>
        <p:spPr/>
        <p:txBody>
          <a:body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3949098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D4C40-8A9D-4A4B-B89D-A6169E5E6E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A1CA77-0D98-4648-8C72-1D6D8DD4815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5AF627-D573-4D0E-8673-B14023173F5C}"/>
              </a:ext>
            </a:extLst>
          </p:cNvPr>
          <p:cNvSpPr>
            <a:spLocks noGrp="1"/>
          </p:cNvSpPr>
          <p:nvPr>
            <p:ph type="dt" sz="half" idx="10"/>
          </p:nvPr>
        </p:nvSpPr>
        <p:spPr/>
        <p:txBody>
          <a:bodyPr/>
          <a:lstStyle/>
          <a:p>
            <a:fld id="{D8303879-6021-4255-A403-3D299DFB4CEB}"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70CE2249-76D0-4141-957A-67A7760AB1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48C8B7-5E81-4252-9DA1-62E8B897497F}"/>
              </a:ext>
            </a:extLst>
          </p:cNvPr>
          <p:cNvSpPr>
            <a:spLocks noGrp="1"/>
          </p:cNvSpPr>
          <p:nvPr>
            <p:ph type="sldNum" sz="quarter" idx="12"/>
          </p:nvPr>
        </p:nvSpPr>
        <p:spPr/>
        <p:txBody>
          <a:body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866618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6C6EB8-55C7-4A52-96CA-0902FB4867E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326BBAA-7DB9-413B-A14C-DBEBB78309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4BA1170-DEE2-4C9E-9F26-4570D70211E6}"/>
              </a:ext>
            </a:extLst>
          </p:cNvPr>
          <p:cNvSpPr>
            <a:spLocks noGrp="1"/>
          </p:cNvSpPr>
          <p:nvPr>
            <p:ph type="dt" sz="half" idx="10"/>
          </p:nvPr>
        </p:nvSpPr>
        <p:spPr/>
        <p:txBody>
          <a:bodyPr/>
          <a:lstStyle/>
          <a:p>
            <a:fld id="{D8303879-6021-4255-A403-3D299DFB4CEB}"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99B65A90-EC87-4D19-AEAD-0F354401BD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5B1C37-2F34-4175-BAE9-0F9B33B241D2}"/>
              </a:ext>
            </a:extLst>
          </p:cNvPr>
          <p:cNvSpPr>
            <a:spLocks noGrp="1"/>
          </p:cNvSpPr>
          <p:nvPr>
            <p:ph type="sldNum" sz="quarter" idx="12"/>
          </p:nvPr>
        </p:nvSpPr>
        <p:spPr/>
        <p:txBody>
          <a:body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121276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62071-375B-43D9-8920-25715CC13A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0C1871-53F8-4210-94F7-DD0B9ADAD8F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011D2E-DBB6-4485-8D6B-32DCD6A4394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C4E8EFE-14A2-41CC-B860-C5F579618891}"/>
              </a:ext>
            </a:extLst>
          </p:cNvPr>
          <p:cNvSpPr>
            <a:spLocks noGrp="1"/>
          </p:cNvSpPr>
          <p:nvPr>
            <p:ph type="dt" sz="half" idx="10"/>
          </p:nvPr>
        </p:nvSpPr>
        <p:spPr/>
        <p:txBody>
          <a:bodyPr/>
          <a:lstStyle/>
          <a:p>
            <a:fld id="{D8303879-6021-4255-A403-3D299DFB4CEB}"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EA0D50FE-A800-43DE-8B5B-29E8BD1343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D144A4-EF5D-43A6-AD56-37D16DAFAF2E}"/>
              </a:ext>
            </a:extLst>
          </p:cNvPr>
          <p:cNvSpPr>
            <a:spLocks noGrp="1"/>
          </p:cNvSpPr>
          <p:nvPr>
            <p:ph type="sldNum" sz="quarter" idx="12"/>
          </p:nvPr>
        </p:nvSpPr>
        <p:spPr/>
        <p:txBody>
          <a:body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302054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475B5-EEDB-4067-99E0-1F96DAC6E9A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4AE07F9-B087-4ABC-81FB-B3D72E1915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72D039-A3D5-4F7A-B9F2-8ABD0A9AE35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DB9C91F-3203-4795-B22F-84234B28C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9419FF5-6D15-4888-B342-E1F1EA0B832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7FA7F7E-6D0F-44EF-9BAB-9E06B0F329C6}"/>
              </a:ext>
            </a:extLst>
          </p:cNvPr>
          <p:cNvSpPr>
            <a:spLocks noGrp="1"/>
          </p:cNvSpPr>
          <p:nvPr>
            <p:ph type="dt" sz="half" idx="10"/>
          </p:nvPr>
        </p:nvSpPr>
        <p:spPr/>
        <p:txBody>
          <a:bodyPr/>
          <a:lstStyle/>
          <a:p>
            <a:fld id="{D8303879-6021-4255-A403-3D299DFB4CEB}" type="datetimeFigureOut">
              <a:rPr lang="zh-CN" altLang="en-US" smtClean="0"/>
              <a:t>2021/12/12</a:t>
            </a:fld>
            <a:endParaRPr lang="zh-CN" altLang="en-US"/>
          </a:p>
        </p:txBody>
      </p:sp>
      <p:sp>
        <p:nvSpPr>
          <p:cNvPr id="8" name="页脚占位符 7">
            <a:extLst>
              <a:ext uri="{FF2B5EF4-FFF2-40B4-BE49-F238E27FC236}">
                <a16:creationId xmlns:a16="http://schemas.microsoft.com/office/drawing/2014/main" id="{2B465B0B-6EE3-4C3C-B90D-DA009756FC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BB2EF47-AC5B-4BDD-A3AD-893478CA77B9}"/>
              </a:ext>
            </a:extLst>
          </p:cNvPr>
          <p:cNvSpPr>
            <a:spLocks noGrp="1"/>
          </p:cNvSpPr>
          <p:nvPr>
            <p:ph type="sldNum" sz="quarter" idx="12"/>
          </p:nvPr>
        </p:nvSpPr>
        <p:spPr/>
        <p:txBody>
          <a:body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3500162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83779-6CE5-4515-AD44-255CA7925B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C1CB9E-28A2-43B1-A563-10A79221064F}"/>
              </a:ext>
            </a:extLst>
          </p:cNvPr>
          <p:cNvSpPr>
            <a:spLocks noGrp="1"/>
          </p:cNvSpPr>
          <p:nvPr>
            <p:ph type="dt" sz="half" idx="10"/>
          </p:nvPr>
        </p:nvSpPr>
        <p:spPr/>
        <p:txBody>
          <a:bodyPr/>
          <a:lstStyle/>
          <a:p>
            <a:fld id="{D8303879-6021-4255-A403-3D299DFB4CEB}" type="datetimeFigureOut">
              <a:rPr lang="zh-CN" altLang="en-US" smtClean="0"/>
              <a:t>2021/12/12</a:t>
            </a:fld>
            <a:endParaRPr lang="zh-CN" altLang="en-US"/>
          </a:p>
        </p:txBody>
      </p:sp>
      <p:sp>
        <p:nvSpPr>
          <p:cNvPr id="4" name="页脚占位符 3">
            <a:extLst>
              <a:ext uri="{FF2B5EF4-FFF2-40B4-BE49-F238E27FC236}">
                <a16:creationId xmlns:a16="http://schemas.microsoft.com/office/drawing/2014/main" id="{412E5B56-61FD-4CC7-8D60-B35536017F7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8640FF-6780-4B3E-BF11-3EF162FBDC6D}"/>
              </a:ext>
            </a:extLst>
          </p:cNvPr>
          <p:cNvSpPr>
            <a:spLocks noGrp="1"/>
          </p:cNvSpPr>
          <p:nvPr>
            <p:ph type="sldNum" sz="quarter" idx="12"/>
          </p:nvPr>
        </p:nvSpPr>
        <p:spPr/>
        <p:txBody>
          <a:body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97881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5ADAF9-072B-45EA-9E1E-77F9B88814AB}"/>
              </a:ext>
            </a:extLst>
          </p:cNvPr>
          <p:cNvSpPr>
            <a:spLocks noGrp="1"/>
          </p:cNvSpPr>
          <p:nvPr>
            <p:ph type="dt" sz="half" idx="10"/>
          </p:nvPr>
        </p:nvSpPr>
        <p:spPr/>
        <p:txBody>
          <a:bodyPr/>
          <a:lstStyle/>
          <a:p>
            <a:fld id="{D8303879-6021-4255-A403-3D299DFB4CEB}" type="datetimeFigureOut">
              <a:rPr lang="zh-CN" altLang="en-US" smtClean="0"/>
              <a:t>2021/12/12</a:t>
            </a:fld>
            <a:endParaRPr lang="zh-CN" altLang="en-US"/>
          </a:p>
        </p:txBody>
      </p:sp>
      <p:sp>
        <p:nvSpPr>
          <p:cNvPr id="3" name="页脚占位符 2">
            <a:extLst>
              <a:ext uri="{FF2B5EF4-FFF2-40B4-BE49-F238E27FC236}">
                <a16:creationId xmlns:a16="http://schemas.microsoft.com/office/drawing/2014/main" id="{9E845E99-A8F4-4BA9-8464-48935EA7D02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7898EDD-500E-4EEA-B3DF-6DBC71D41C4A}"/>
              </a:ext>
            </a:extLst>
          </p:cNvPr>
          <p:cNvSpPr>
            <a:spLocks noGrp="1"/>
          </p:cNvSpPr>
          <p:nvPr>
            <p:ph type="sldNum" sz="quarter" idx="12"/>
          </p:nvPr>
        </p:nvSpPr>
        <p:spPr/>
        <p:txBody>
          <a:body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1949726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E03B05-AF91-45DD-8ACB-EA4966F95C8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146358A-97C4-4CD3-9904-0AF90D5E2D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BFFC6D-0044-4277-AFAB-6DE90FCA26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9070C77-581E-4FDB-BAD5-A851265D5017}"/>
              </a:ext>
            </a:extLst>
          </p:cNvPr>
          <p:cNvSpPr>
            <a:spLocks noGrp="1"/>
          </p:cNvSpPr>
          <p:nvPr>
            <p:ph type="dt" sz="half" idx="10"/>
          </p:nvPr>
        </p:nvSpPr>
        <p:spPr/>
        <p:txBody>
          <a:bodyPr/>
          <a:lstStyle/>
          <a:p>
            <a:fld id="{D8303879-6021-4255-A403-3D299DFB4CEB}"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92F355D9-50EF-4DDC-AFD4-143ECBBC2F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0F53703-753C-4E5D-BCB3-943C27DDE5F1}"/>
              </a:ext>
            </a:extLst>
          </p:cNvPr>
          <p:cNvSpPr>
            <a:spLocks noGrp="1"/>
          </p:cNvSpPr>
          <p:nvPr>
            <p:ph type="sldNum" sz="quarter" idx="12"/>
          </p:nvPr>
        </p:nvSpPr>
        <p:spPr/>
        <p:txBody>
          <a:body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97057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608C1-B95E-4E86-8446-4AED5E25A1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04B4D5A-2071-451F-BB27-98507B3BF5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FFCAC19-42A7-49BA-8C04-AA69C156C2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036724E-52F1-4C29-90C0-3C95C662F1C9}"/>
              </a:ext>
            </a:extLst>
          </p:cNvPr>
          <p:cNvSpPr>
            <a:spLocks noGrp="1"/>
          </p:cNvSpPr>
          <p:nvPr>
            <p:ph type="dt" sz="half" idx="10"/>
          </p:nvPr>
        </p:nvSpPr>
        <p:spPr/>
        <p:txBody>
          <a:bodyPr/>
          <a:lstStyle/>
          <a:p>
            <a:fld id="{D8303879-6021-4255-A403-3D299DFB4CEB}" type="datetimeFigureOut">
              <a:rPr lang="zh-CN" altLang="en-US" smtClean="0"/>
              <a:t>2021/12/12</a:t>
            </a:fld>
            <a:endParaRPr lang="zh-CN" altLang="en-US"/>
          </a:p>
        </p:txBody>
      </p:sp>
      <p:sp>
        <p:nvSpPr>
          <p:cNvPr id="6" name="页脚占位符 5">
            <a:extLst>
              <a:ext uri="{FF2B5EF4-FFF2-40B4-BE49-F238E27FC236}">
                <a16:creationId xmlns:a16="http://schemas.microsoft.com/office/drawing/2014/main" id="{5739AB39-C9DD-4B8E-872E-DC3E5552D5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BD95CB-927C-4CDD-BB8A-1F153C537161}"/>
              </a:ext>
            </a:extLst>
          </p:cNvPr>
          <p:cNvSpPr>
            <a:spLocks noGrp="1"/>
          </p:cNvSpPr>
          <p:nvPr>
            <p:ph type="sldNum" sz="quarter" idx="12"/>
          </p:nvPr>
        </p:nvSpPr>
        <p:spPr/>
        <p:txBody>
          <a:body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3322852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A29689A-CF47-4A31-AE75-7778FB8B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859B706-138D-4BC5-80BD-2F81EFAC4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2D864E5-9E27-400E-8642-B8043E3EDA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303879-6021-4255-A403-3D299DFB4CEB}" type="datetimeFigureOut">
              <a:rPr lang="zh-CN" altLang="en-US" smtClean="0"/>
              <a:t>2021/12/12</a:t>
            </a:fld>
            <a:endParaRPr lang="zh-CN" altLang="en-US"/>
          </a:p>
        </p:txBody>
      </p:sp>
      <p:sp>
        <p:nvSpPr>
          <p:cNvPr id="5" name="页脚占位符 4">
            <a:extLst>
              <a:ext uri="{FF2B5EF4-FFF2-40B4-BE49-F238E27FC236}">
                <a16:creationId xmlns:a16="http://schemas.microsoft.com/office/drawing/2014/main" id="{F3061725-3766-4FA0-87A3-FA5A4D51C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EE7594-6949-44FF-B4E5-71D9523CBC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4BBD2-0B34-434E-A467-CEFB4CFB73C7}" type="slidenum">
              <a:rPr lang="zh-CN" altLang="en-US" smtClean="0"/>
              <a:t>‹#›</a:t>
            </a:fld>
            <a:endParaRPr lang="zh-CN" altLang="en-US"/>
          </a:p>
        </p:txBody>
      </p:sp>
    </p:spTree>
    <p:extLst>
      <p:ext uri="{BB962C8B-B14F-4D97-AF65-F5344CB8AC3E}">
        <p14:creationId xmlns:p14="http://schemas.microsoft.com/office/powerpoint/2010/main" val="3710498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localhost:xxxx/index.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observablehq.com/@d3/disjoint-force-directed-graph"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observablehq.com/@sethuram975351/force-directed-tree-with-zoom-and-tooltip-addon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observablehq.com/@d3/collision-detect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observablehq.com/@sophiamersmann/simulated-beeswarm-plots"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observablehq.com/@d3/force-directed-graph"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localhost:xxxx/index.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bost.ocks.org/mike/hive/" TargetMode="External"/><Relationship Id="rId4" Type="http://schemas.openxmlformats.org/officeDocument/2006/relationships/hyperlink" Target="https://observablehq.com/@bstaats/arc-diagra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observablehq.com/@d3/radial-tidy-tree" TargetMode="External"/><Relationship Id="rId5" Type="http://schemas.openxmlformats.org/officeDocument/2006/relationships/hyperlink" Target="https://observablehq.com/@d3/treemap" TargetMode="Externa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observablehq.com/@d3/pac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d3/treemap" TargetMode="Externa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hyperlink" Target="https://observablehq.com/@will-r-chase/voronoi-treemap" TargetMode="Externa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observablehq.com/@d3/disjoint-force-directed-graph"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Kcnarf/d3-voronoi-treema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observablehq.com/@will-r-chase/voronoi-treemap"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hyperlink" Target="https://observablehq.com/@fil/hello-reorder-j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hyperlink" Target="https://flowingdata.com/2016/06/28/distributions-of-annual-incom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hyperlink" Target="https://flowingdata.com/2015/12/15/a-day-in-the-life-of-america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45097-AAAD-4C65-8AA7-7EEAD90EF3E2}"/>
              </a:ext>
            </a:extLst>
          </p:cNvPr>
          <p:cNvSpPr>
            <a:spLocks noGrp="1"/>
          </p:cNvSpPr>
          <p:nvPr>
            <p:ph type="ctrTitle"/>
          </p:nvPr>
        </p:nvSpPr>
        <p:spPr/>
        <p:txBody>
          <a:bodyPr/>
          <a:lstStyle/>
          <a:p>
            <a:r>
              <a:rPr lang="zh-CN" altLang="en-US" dirty="0"/>
              <a:t>网络与层次数据可视化</a:t>
            </a:r>
          </a:p>
        </p:txBody>
      </p:sp>
    </p:spTree>
    <p:extLst>
      <p:ext uri="{BB962C8B-B14F-4D97-AF65-F5344CB8AC3E}">
        <p14:creationId xmlns:p14="http://schemas.microsoft.com/office/powerpoint/2010/main" val="788652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CE7DEE1-8C95-4A1A-99FD-5DF0E1E9965B}"/>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力导向例子</a:t>
            </a:r>
          </a:p>
        </p:txBody>
      </p:sp>
      <p:sp>
        <p:nvSpPr>
          <p:cNvPr id="6" name="矩形 5">
            <a:extLst>
              <a:ext uri="{FF2B5EF4-FFF2-40B4-BE49-F238E27FC236}">
                <a16:creationId xmlns:a16="http://schemas.microsoft.com/office/drawing/2014/main" id="{565ECC6D-35F5-443E-94AF-A6F5CC71FA23}"/>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9" name="文本框 8">
            <a:extLst>
              <a:ext uri="{FF2B5EF4-FFF2-40B4-BE49-F238E27FC236}">
                <a16:creationId xmlns:a16="http://schemas.microsoft.com/office/drawing/2014/main" id="{7A3C2C10-4A4D-4B36-9EF5-B94CCA502727}"/>
              </a:ext>
            </a:extLst>
          </p:cNvPr>
          <p:cNvSpPr txBox="1"/>
          <p:nvPr/>
        </p:nvSpPr>
        <p:spPr>
          <a:xfrm>
            <a:off x="4766442" y="5947898"/>
            <a:ext cx="2659117" cy="369332"/>
          </a:xfrm>
          <a:prstGeom prst="rect">
            <a:avLst/>
          </a:prstGeom>
          <a:noFill/>
        </p:spPr>
        <p:txBody>
          <a:bodyPr wrap="square" rtlCol="0">
            <a:spAutoFit/>
          </a:bodyPr>
          <a:lstStyle/>
          <a:p>
            <a:pPr algn="ctr"/>
            <a:r>
              <a:rPr lang="en-US" altLang="zh-CN" dirty="0"/>
              <a:t>N-body simulation </a:t>
            </a:r>
            <a:endParaRPr lang="zh-CN" altLang="en-US" dirty="0"/>
          </a:p>
        </p:txBody>
      </p:sp>
      <p:pic>
        <p:nvPicPr>
          <p:cNvPr id="11" name="图片 10">
            <a:extLst>
              <a:ext uri="{FF2B5EF4-FFF2-40B4-BE49-F238E27FC236}">
                <a16:creationId xmlns:a16="http://schemas.microsoft.com/office/drawing/2014/main" id="{9A262594-7078-4A92-854F-50EA9C954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585" y="1085524"/>
            <a:ext cx="8034830" cy="4706633"/>
          </a:xfrm>
          <a:prstGeom prst="rect">
            <a:avLst/>
          </a:prstGeom>
        </p:spPr>
      </p:pic>
    </p:spTree>
    <p:extLst>
      <p:ext uri="{BB962C8B-B14F-4D97-AF65-F5344CB8AC3E}">
        <p14:creationId xmlns:p14="http://schemas.microsoft.com/office/powerpoint/2010/main" val="1833613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08AE928-B213-4E31-AE29-E53D8FE5D9E9}"/>
              </a:ext>
            </a:extLst>
          </p:cNvPr>
          <p:cNvPicPr>
            <a:picLocks noChangeAspect="1"/>
          </p:cNvPicPr>
          <p:nvPr/>
        </p:nvPicPr>
        <p:blipFill>
          <a:blip r:embed="rId3"/>
          <a:stretch>
            <a:fillRect/>
          </a:stretch>
        </p:blipFill>
        <p:spPr>
          <a:xfrm>
            <a:off x="540462" y="1440407"/>
            <a:ext cx="6753225" cy="1952625"/>
          </a:xfrm>
          <a:prstGeom prst="rect">
            <a:avLst/>
          </a:prstGeom>
        </p:spPr>
      </p:pic>
      <p:sp>
        <p:nvSpPr>
          <p:cNvPr id="9" name="文本框 8">
            <a:extLst>
              <a:ext uri="{FF2B5EF4-FFF2-40B4-BE49-F238E27FC236}">
                <a16:creationId xmlns:a16="http://schemas.microsoft.com/office/drawing/2014/main" id="{B6E445FA-36B7-497F-AC12-E18714B60241}"/>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力导向中力的类型</a:t>
            </a:r>
          </a:p>
        </p:txBody>
      </p:sp>
      <p:sp>
        <p:nvSpPr>
          <p:cNvPr id="10" name="矩形 9">
            <a:extLst>
              <a:ext uri="{FF2B5EF4-FFF2-40B4-BE49-F238E27FC236}">
                <a16:creationId xmlns:a16="http://schemas.microsoft.com/office/drawing/2014/main" id="{D9AD7193-9D6E-4A89-82F7-4838F59CF9AC}"/>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12" name="图片 11">
            <a:extLst>
              <a:ext uri="{FF2B5EF4-FFF2-40B4-BE49-F238E27FC236}">
                <a16:creationId xmlns:a16="http://schemas.microsoft.com/office/drawing/2014/main" id="{A23113A1-D96F-44E4-B08E-3C1F6C994AC5}"/>
              </a:ext>
            </a:extLst>
          </p:cNvPr>
          <p:cNvPicPr>
            <a:picLocks noChangeAspect="1"/>
          </p:cNvPicPr>
          <p:nvPr/>
        </p:nvPicPr>
        <p:blipFill>
          <a:blip r:embed="rId4"/>
          <a:stretch>
            <a:fillRect/>
          </a:stretch>
        </p:blipFill>
        <p:spPr>
          <a:xfrm>
            <a:off x="502753" y="3674352"/>
            <a:ext cx="9058275" cy="2847975"/>
          </a:xfrm>
          <a:prstGeom prst="rect">
            <a:avLst/>
          </a:prstGeom>
        </p:spPr>
      </p:pic>
    </p:spTree>
    <p:extLst>
      <p:ext uri="{BB962C8B-B14F-4D97-AF65-F5344CB8AC3E}">
        <p14:creationId xmlns:p14="http://schemas.microsoft.com/office/powerpoint/2010/main" val="1423677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EA70B9A-9A37-470C-8D2D-8A01BE3AD148}"/>
              </a:ext>
            </a:extLst>
          </p:cNvPr>
          <p:cNvSpPr txBox="1"/>
          <p:nvPr/>
        </p:nvSpPr>
        <p:spPr>
          <a:xfrm>
            <a:off x="558800" y="1946817"/>
            <a:ext cx="4965700" cy="4093428"/>
          </a:xfrm>
          <a:prstGeom prst="rect">
            <a:avLst/>
          </a:prstGeom>
          <a:noFill/>
        </p:spPr>
        <p:txBody>
          <a:bodyPr wrap="square">
            <a:spAutoFit/>
          </a:bodyPr>
          <a:lstStyle/>
          <a:p>
            <a:r>
              <a:rPr lang="en-US" altLang="zh-CN" sz="2000" dirty="0"/>
              <a:t>s</a:t>
            </a:r>
            <a:r>
              <a:rPr lang="zh-CN" altLang="en-US" sz="2000" dirty="0"/>
              <a:t>imulation</a:t>
            </a:r>
            <a:r>
              <a:rPr lang="en-US" altLang="zh-CN" sz="2000" dirty="0"/>
              <a:t>.on("tick", ticked);</a:t>
            </a:r>
          </a:p>
          <a:p>
            <a:endParaRPr lang="en-US" altLang="zh-CN" sz="2000" dirty="0"/>
          </a:p>
          <a:p>
            <a:r>
              <a:rPr lang="en-US" altLang="zh-CN" sz="2000" dirty="0"/>
              <a:t>function ticked() {</a:t>
            </a:r>
          </a:p>
          <a:p>
            <a:r>
              <a:rPr lang="en-US" altLang="zh-CN" sz="2000" dirty="0"/>
              <a:t>            link</a:t>
            </a:r>
          </a:p>
          <a:p>
            <a:r>
              <a:rPr lang="en-US" altLang="zh-CN" sz="2000" dirty="0"/>
              <a:t>                .</a:t>
            </a:r>
            <a:r>
              <a:rPr lang="en-US" altLang="zh-CN" sz="2000" dirty="0" err="1"/>
              <a:t>attr</a:t>
            </a:r>
            <a:r>
              <a:rPr lang="en-US" altLang="zh-CN" sz="2000" dirty="0"/>
              <a:t>("x1", d =&gt; </a:t>
            </a:r>
            <a:r>
              <a:rPr lang="en-US" altLang="zh-CN" sz="2000" dirty="0" err="1"/>
              <a:t>d.source.x</a:t>
            </a:r>
            <a:r>
              <a:rPr lang="en-US" altLang="zh-CN" sz="2000" dirty="0"/>
              <a:t>)</a:t>
            </a:r>
          </a:p>
          <a:p>
            <a:r>
              <a:rPr lang="en-US" altLang="zh-CN" sz="2000" dirty="0"/>
              <a:t>                .</a:t>
            </a:r>
            <a:r>
              <a:rPr lang="en-US" altLang="zh-CN" sz="2000" dirty="0" err="1"/>
              <a:t>attr</a:t>
            </a:r>
            <a:r>
              <a:rPr lang="en-US" altLang="zh-CN" sz="2000" dirty="0"/>
              <a:t>("y1", d =&gt; </a:t>
            </a:r>
            <a:r>
              <a:rPr lang="en-US" altLang="zh-CN" sz="2000" dirty="0" err="1"/>
              <a:t>d.source.y</a:t>
            </a:r>
            <a:r>
              <a:rPr lang="en-US" altLang="zh-CN" sz="2000" dirty="0"/>
              <a:t>)</a:t>
            </a:r>
          </a:p>
          <a:p>
            <a:r>
              <a:rPr lang="en-US" altLang="zh-CN" sz="2000" dirty="0"/>
              <a:t>                .</a:t>
            </a:r>
            <a:r>
              <a:rPr lang="en-US" altLang="zh-CN" sz="2000" dirty="0" err="1"/>
              <a:t>attr</a:t>
            </a:r>
            <a:r>
              <a:rPr lang="en-US" altLang="zh-CN" sz="2000" dirty="0"/>
              <a:t>("x2", d =&gt; </a:t>
            </a:r>
            <a:r>
              <a:rPr lang="en-US" altLang="zh-CN" sz="2000" dirty="0" err="1"/>
              <a:t>d.target.x</a:t>
            </a:r>
            <a:r>
              <a:rPr lang="en-US" altLang="zh-CN" sz="2000" dirty="0"/>
              <a:t>)</a:t>
            </a:r>
          </a:p>
          <a:p>
            <a:r>
              <a:rPr lang="en-US" altLang="zh-CN" sz="2000" dirty="0"/>
              <a:t>                .</a:t>
            </a:r>
            <a:r>
              <a:rPr lang="en-US" altLang="zh-CN" sz="2000" dirty="0" err="1"/>
              <a:t>attr</a:t>
            </a:r>
            <a:r>
              <a:rPr lang="en-US" altLang="zh-CN" sz="2000" dirty="0"/>
              <a:t>("y2", d =&gt; </a:t>
            </a:r>
            <a:r>
              <a:rPr lang="en-US" altLang="zh-CN" sz="2000" dirty="0" err="1"/>
              <a:t>d.target.y</a:t>
            </a:r>
            <a:r>
              <a:rPr lang="en-US" altLang="zh-CN" sz="2000" dirty="0"/>
              <a:t>);</a:t>
            </a:r>
          </a:p>
          <a:p>
            <a:endParaRPr lang="en-US" altLang="zh-CN" sz="2000" dirty="0"/>
          </a:p>
          <a:p>
            <a:r>
              <a:rPr lang="en-US" altLang="zh-CN" sz="2000" dirty="0"/>
              <a:t>            node</a:t>
            </a:r>
          </a:p>
          <a:p>
            <a:r>
              <a:rPr lang="en-US" altLang="zh-CN" sz="2000" dirty="0"/>
              <a:t>                .</a:t>
            </a:r>
            <a:r>
              <a:rPr lang="en-US" altLang="zh-CN" sz="2000" dirty="0" err="1"/>
              <a:t>attr</a:t>
            </a:r>
            <a:r>
              <a:rPr lang="en-US" altLang="zh-CN" sz="2000" dirty="0"/>
              <a:t>("cx", d =&gt; </a:t>
            </a:r>
            <a:r>
              <a:rPr lang="en-US" altLang="zh-CN" sz="2000" dirty="0" err="1"/>
              <a:t>d.x</a:t>
            </a:r>
            <a:r>
              <a:rPr lang="en-US" altLang="zh-CN" sz="2000" dirty="0"/>
              <a:t>)</a:t>
            </a:r>
          </a:p>
          <a:p>
            <a:r>
              <a:rPr lang="en-US" altLang="zh-CN" sz="2000" dirty="0"/>
              <a:t>                .</a:t>
            </a:r>
            <a:r>
              <a:rPr lang="en-US" altLang="zh-CN" sz="2000" dirty="0" err="1"/>
              <a:t>attr</a:t>
            </a:r>
            <a:r>
              <a:rPr lang="en-US" altLang="zh-CN" sz="2000" dirty="0"/>
              <a:t>("cy", d =&gt; </a:t>
            </a:r>
            <a:r>
              <a:rPr lang="en-US" altLang="zh-CN" sz="2000" dirty="0" err="1"/>
              <a:t>d.y</a:t>
            </a:r>
            <a:r>
              <a:rPr lang="en-US" altLang="zh-CN" sz="2000" dirty="0"/>
              <a:t>);</a:t>
            </a:r>
          </a:p>
          <a:p>
            <a:r>
              <a:rPr lang="en-US" altLang="zh-CN" sz="2000" dirty="0"/>
              <a:t>        }</a:t>
            </a:r>
            <a:endParaRPr lang="zh-CN" altLang="en-US" sz="2000" dirty="0"/>
          </a:p>
        </p:txBody>
      </p:sp>
      <p:sp>
        <p:nvSpPr>
          <p:cNvPr id="6" name="文本框 5">
            <a:extLst>
              <a:ext uri="{FF2B5EF4-FFF2-40B4-BE49-F238E27FC236}">
                <a16:creationId xmlns:a16="http://schemas.microsoft.com/office/drawing/2014/main" id="{48DC23A3-C5DC-4CFD-ADBE-E9BAC8E342B6}"/>
              </a:ext>
            </a:extLst>
          </p:cNvPr>
          <p:cNvSpPr txBox="1"/>
          <p:nvPr/>
        </p:nvSpPr>
        <p:spPr>
          <a:xfrm>
            <a:off x="6608466" y="2312622"/>
            <a:ext cx="5164433" cy="3170099"/>
          </a:xfrm>
          <a:prstGeom prst="rect">
            <a:avLst/>
          </a:prstGeom>
          <a:noFill/>
        </p:spPr>
        <p:txBody>
          <a:bodyPr wrap="square">
            <a:spAutoFit/>
          </a:bodyPr>
          <a:lstStyle/>
          <a:p>
            <a:r>
              <a:rPr lang="en-US" altLang="zh-CN" sz="2000" dirty="0"/>
              <a:t>s</a:t>
            </a:r>
            <a:r>
              <a:rPr lang="zh-CN" altLang="en-US" sz="2000" dirty="0"/>
              <a:t>imulation</a:t>
            </a:r>
            <a:r>
              <a:rPr lang="en-US" altLang="zh-CN" sz="2000" dirty="0"/>
              <a:t>.stop();</a:t>
            </a:r>
          </a:p>
          <a:p>
            <a:endParaRPr lang="en-US" altLang="zh-CN" sz="2000" dirty="0"/>
          </a:p>
          <a:p>
            <a:r>
              <a:rPr lang="en-US" altLang="zh-CN" sz="2000" dirty="0"/>
              <a:t>for (let </a:t>
            </a:r>
            <a:r>
              <a:rPr lang="en-US" altLang="zh-CN" sz="2000" dirty="0" err="1"/>
              <a:t>i</a:t>
            </a:r>
            <a:r>
              <a:rPr lang="en-US" altLang="zh-CN" sz="2000" dirty="0"/>
              <a:t> = 0; </a:t>
            </a:r>
            <a:r>
              <a:rPr lang="en-US" altLang="zh-CN" sz="2000" dirty="0" err="1"/>
              <a:t>i</a:t>
            </a:r>
            <a:r>
              <a:rPr lang="en-US" altLang="zh-CN" sz="2000" dirty="0"/>
              <a:t> &lt; 100; </a:t>
            </a:r>
            <a:r>
              <a:rPr lang="en-US" altLang="zh-CN" sz="2000" dirty="0" err="1"/>
              <a:t>i</a:t>
            </a:r>
            <a:r>
              <a:rPr lang="en-US" altLang="zh-CN" sz="2000" dirty="0"/>
              <a:t>++) </a:t>
            </a:r>
            <a:r>
              <a:rPr lang="en-US" altLang="zh-CN" sz="2000" dirty="0" err="1"/>
              <a:t>simulation.tick</a:t>
            </a:r>
            <a:r>
              <a:rPr lang="en-US" altLang="zh-CN" sz="2000" dirty="0"/>
              <a:t>();</a:t>
            </a:r>
          </a:p>
          <a:p>
            <a:endParaRPr lang="en-US" altLang="zh-CN" sz="2000" dirty="0"/>
          </a:p>
          <a:p>
            <a:r>
              <a:rPr lang="en-US" altLang="zh-CN" sz="2000" dirty="0" err="1"/>
              <a:t>selection.selectAll</a:t>
            </a:r>
            <a:r>
              <a:rPr lang="en-US" altLang="zh-CN" sz="2000" dirty="0"/>
              <a:t>(‘circle’)</a:t>
            </a:r>
          </a:p>
          <a:p>
            <a:pPr lvl="1"/>
            <a:r>
              <a:rPr lang="en-US" altLang="zh-CN" sz="2000" dirty="0"/>
              <a:t>.data(nodes).enter()</a:t>
            </a:r>
          </a:p>
          <a:p>
            <a:pPr lvl="1"/>
            <a:r>
              <a:rPr lang="en-US" altLang="zh-CN" sz="2000" dirty="0"/>
              <a:t>.append(‘circle’)</a:t>
            </a:r>
          </a:p>
          <a:p>
            <a:pPr lvl="1"/>
            <a:r>
              <a:rPr lang="en-US" altLang="zh-CN" sz="2000" dirty="0"/>
              <a:t>.</a:t>
            </a:r>
            <a:r>
              <a:rPr lang="en-US" altLang="zh-CN" sz="2000" dirty="0" err="1"/>
              <a:t>attr</a:t>
            </a:r>
            <a:r>
              <a:rPr lang="en-US" altLang="zh-CN" sz="2000" dirty="0"/>
              <a:t>(‘cx’, d =&gt; </a:t>
            </a:r>
            <a:r>
              <a:rPr lang="en-US" altLang="zh-CN" sz="2000" dirty="0" err="1"/>
              <a:t>d.x</a:t>
            </a:r>
            <a:r>
              <a:rPr lang="en-US" altLang="zh-CN" sz="2000" dirty="0"/>
              <a:t>)</a:t>
            </a:r>
          </a:p>
          <a:p>
            <a:pPr lvl="1"/>
            <a:r>
              <a:rPr lang="en-US" altLang="zh-CN" sz="2000" dirty="0"/>
              <a:t>.</a:t>
            </a:r>
            <a:r>
              <a:rPr lang="en-US" altLang="zh-CN" sz="2000" dirty="0" err="1"/>
              <a:t>attr</a:t>
            </a:r>
            <a:r>
              <a:rPr lang="en-US" altLang="zh-CN" sz="2000" dirty="0"/>
              <a:t>(‘cy’, d =&gt; </a:t>
            </a:r>
            <a:r>
              <a:rPr lang="en-US" altLang="zh-CN" sz="2000" dirty="0" err="1"/>
              <a:t>d.y</a:t>
            </a:r>
            <a:r>
              <a:rPr lang="en-US" altLang="zh-CN" sz="2000" dirty="0"/>
              <a:t>)</a:t>
            </a:r>
          </a:p>
          <a:p>
            <a:pPr lvl="1"/>
            <a:r>
              <a:rPr lang="en-US" altLang="zh-CN" sz="2000" dirty="0"/>
              <a:t>.</a:t>
            </a:r>
            <a:r>
              <a:rPr lang="en-US" altLang="zh-CN" sz="2000" dirty="0" err="1"/>
              <a:t>attr</a:t>
            </a:r>
            <a:r>
              <a:rPr lang="en-US" altLang="zh-CN" sz="2000" dirty="0"/>
              <a:t>(‘r’, 2)</a:t>
            </a:r>
          </a:p>
        </p:txBody>
      </p:sp>
      <p:sp>
        <p:nvSpPr>
          <p:cNvPr id="7" name="文本框 6">
            <a:extLst>
              <a:ext uri="{FF2B5EF4-FFF2-40B4-BE49-F238E27FC236}">
                <a16:creationId xmlns:a16="http://schemas.microsoft.com/office/drawing/2014/main" id="{93909D8D-D5F5-4B7B-AE9F-0A06C4E99B53}"/>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力导向中更新节点和链接的两种方式</a:t>
            </a:r>
          </a:p>
        </p:txBody>
      </p:sp>
      <p:sp>
        <p:nvSpPr>
          <p:cNvPr id="8" name="矩形 7">
            <a:extLst>
              <a:ext uri="{FF2B5EF4-FFF2-40B4-BE49-F238E27FC236}">
                <a16:creationId xmlns:a16="http://schemas.microsoft.com/office/drawing/2014/main" id="{91627DF3-8765-4913-92B5-9B0DA5BF965C}"/>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9" name="椭圆 8">
            <a:extLst>
              <a:ext uri="{FF2B5EF4-FFF2-40B4-BE49-F238E27FC236}">
                <a16:creationId xmlns:a16="http://schemas.microsoft.com/office/drawing/2014/main" id="{A5CDE7DB-44AD-4BAB-9258-1114FA2CBB22}"/>
              </a:ext>
            </a:extLst>
          </p:cNvPr>
          <p:cNvSpPr/>
          <p:nvPr/>
        </p:nvSpPr>
        <p:spPr>
          <a:xfrm>
            <a:off x="558800" y="1280079"/>
            <a:ext cx="461665" cy="461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椭圆 9">
            <a:extLst>
              <a:ext uri="{FF2B5EF4-FFF2-40B4-BE49-F238E27FC236}">
                <a16:creationId xmlns:a16="http://schemas.microsoft.com/office/drawing/2014/main" id="{CADF5A40-5D77-4838-8E04-4DBB57CC1ABE}"/>
              </a:ext>
            </a:extLst>
          </p:cNvPr>
          <p:cNvSpPr/>
          <p:nvPr/>
        </p:nvSpPr>
        <p:spPr>
          <a:xfrm>
            <a:off x="6608466" y="1758161"/>
            <a:ext cx="461665" cy="461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Tree>
    <p:extLst>
      <p:ext uri="{BB962C8B-B14F-4D97-AF65-F5344CB8AC3E}">
        <p14:creationId xmlns:p14="http://schemas.microsoft.com/office/powerpoint/2010/main" val="409362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F9F99B-9533-4657-A4A6-E01DDD14783B}"/>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力导向中力的类型</a:t>
            </a:r>
          </a:p>
        </p:txBody>
      </p:sp>
      <p:sp>
        <p:nvSpPr>
          <p:cNvPr id="5" name="矩形 4">
            <a:extLst>
              <a:ext uri="{FF2B5EF4-FFF2-40B4-BE49-F238E27FC236}">
                <a16:creationId xmlns:a16="http://schemas.microsoft.com/office/drawing/2014/main" id="{E4D47380-8480-456E-8787-04646C7056FB}"/>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7" name="文本框 6">
            <a:extLst>
              <a:ext uri="{FF2B5EF4-FFF2-40B4-BE49-F238E27FC236}">
                <a16:creationId xmlns:a16="http://schemas.microsoft.com/office/drawing/2014/main" id="{C5BACF8A-77AA-4391-81D4-507A6DD8112F}"/>
              </a:ext>
            </a:extLst>
          </p:cNvPr>
          <p:cNvSpPr txBox="1"/>
          <p:nvPr/>
        </p:nvSpPr>
        <p:spPr>
          <a:xfrm>
            <a:off x="645566" y="2739280"/>
            <a:ext cx="7153110" cy="2944332"/>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b="0" i="0" dirty="0">
                <a:solidFill>
                  <a:srgbClr val="24292F"/>
                </a:solidFill>
                <a:effectLst/>
                <a:latin typeface="-apple-system"/>
              </a:rPr>
              <a:t>d3.</a:t>
            </a:r>
            <a:r>
              <a:rPr lang="en-US" altLang="zh-CN" sz="2400" b="1" i="0" dirty="0">
                <a:solidFill>
                  <a:srgbClr val="24292F"/>
                </a:solidFill>
                <a:effectLst/>
                <a:latin typeface="-apple-system"/>
              </a:rPr>
              <a:t>forceCenter</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x</a:t>
            </a:r>
            <a:r>
              <a:rPr lang="en-US" altLang="zh-CN" sz="2400" b="0" i="0" dirty="0">
                <a:solidFill>
                  <a:srgbClr val="24292F"/>
                </a:solidFill>
                <a:effectLst/>
                <a:latin typeface="-apple-system"/>
              </a:rPr>
              <a:t>, </a:t>
            </a:r>
            <a:r>
              <a:rPr lang="en-US" altLang="zh-CN" sz="2400" b="0" i="1" dirty="0">
                <a:solidFill>
                  <a:srgbClr val="24292F"/>
                </a:solidFill>
                <a:effectLst/>
                <a:latin typeface="-apple-system"/>
              </a:rPr>
              <a:t>y</a:t>
            </a:r>
            <a:r>
              <a:rPr lang="en-US" altLang="zh-CN" sz="2400" b="0" i="0" dirty="0">
                <a:solidFill>
                  <a:srgbClr val="24292F"/>
                </a:solidFill>
                <a:effectLst/>
                <a:latin typeface="-apple-system"/>
              </a:rPr>
              <a:t>])</a:t>
            </a:r>
            <a:endParaRPr lang="en-US" altLang="zh-CN" sz="2400" dirty="0">
              <a:solidFill>
                <a:srgbClr val="333333"/>
              </a:solidFill>
              <a:latin typeface="tahoma" panose="020B0604030504040204" pitchFamily="34" charset="0"/>
            </a:endParaRP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center</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x</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x</a:t>
            </a:r>
            <a:r>
              <a:rPr lang="en-US" altLang="zh-CN" sz="2400" b="0" i="0" dirty="0">
                <a:solidFill>
                  <a:srgbClr val="24292F"/>
                </a:solidFill>
                <a:effectLst/>
                <a:latin typeface="-apple-system"/>
              </a:rPr>
              <a:t>]) </a:t>
            </a:r>
            <a:r>
              <a:rPr lang="zh-CN" altLang="en-US" sz="2400" b="0" i="0" dirty="0">
                <a:solidFill>
                  <a:srgbClr val="24292F"/>
                </a:solidFill>
                <a:effectLst/>
                <a:latin typeface="-apple-system"/>
              </a:rPr>
              <a:t>设置</a:t>
            </a:r>
            <a:r>
              <a:rPr lang="en-US" altLang="zh-CN" sz="2400" b="0" i="0" dirty="0">
                <a:solidFill>
                  <a:srgbClr val="24292F"/>
                </a:solidFill>
                <a:effectLst/>
                <a:latin typeface="-apple-system"/>
              </a:rPr>
              <a:t>x</a:t>
            </a:r>
            <a:r>
              <a:rPr lang="zh-CN" altLang="en-US" sz="2400" b="0" i="0" dirty="0">
                <a:solidFill>
                  <a:srgbClr val="24292F"/>
                </a:solidFill>
                <a:effectLst/>
                <a:latin typeface="-apple-system"/>
              </a:rPr>
              <a:t>值</a:t>
            </a:r>
            <a:endParaRPr lang="en-US" altLang="zh-CN" sz="2400" dirty="0">
              <a:solidFill>
                <a:srgbClr val="333333"/>
              </a:solidFill>
              <a:latin typeface="tahoma" panose="020B0604030504040204" pitchFamily="34" charset="0"/>
            </a:endParaRP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center</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y</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y</a:t>
            </a:r>
            <a:r>
              <a:rPr lang="en-US" altLang="zh-CN" sz="2400" b="0" i="0" dirty="0">
                <a:solidFill>
                  <a:srgbClr val="24292F"/>
                </a:solidFill>
                <a:effectLst/>
                <a:latin typeface="-apple-system"/>
              </a:rPr>
              <a:t>]) </a:t>
            </a:r>
            <a:r>
              <a:rPr lang="zh-CN" altLang="en-US" sz="2400" b="0" i="0" dirty="0">
                <a:solidFill>
                  <a:srgbClr val="24292F"/>
                </a:solidFill>
                <a:effectLst/>
                <a:latin typeface="-apple-system"/>
              </a:rPr>
              <a:t>设置</a:t>
            </a:r>
            <a:r>
              <a:rPr lang="en-US" altLang="zh-CN" sz="2400" b="0" i="0" dirty="0">
                <a:solidFill>
                  <a:srgbClr val="24292F"/>
                </a:solidFill>
                <a:effectLst/>
                <a:latin typeface="-apple-system"/>
              </a:rPr>
              <a:t>y</a:t>
            </a:r>
            <a:r>
              <a:rPr lang="zh-CN" altLang="en-US" sz="2400" b="0" i="0" dirty="0">
                <a:solidFill>
                  <a:srgbClr val="24292F"/>
                </a:solidFill>
                <a:effectLst/>
                <a:latin typeface="-apple-system"/>
              </a:rPr>
              <a:t>值</a:t>
            </a:r>
            <a:endParaRPr lang="en-US" altLang="zh-CN" sz="2400" dirty="0">
              <a:solidFill>
                <a:srgbClr val="333333"/>
              </a:solidFill>
              <a:latin typeface="tahoma" panose="020B0604030504040204" pitchFamily="34" charset="0"/>
            </a:endParaRP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center</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strength</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strength</a:t>
            </a:r>
            <a:r>
              <a:rPr lang="en-US" altLang="zh-CN" sz="2400" b="0" i="0" dirty="0">
                <a:solidFill>
                  <a:srgbClr val="24292F"/>
                </a:solidFill>
                <a:effectLst/>
                <a:latin typeface="-apple-system"/>
              </a:rPr>
              <a:t>]) </a:t>
            </a:r>
            <a:r>
              <a:rPr lang="zh-CN" altLang="en-US" sz="2400" b="0" i="0" dirty="0">
                <a:solidFill>
                  <a:srgbClr val="24292F"/>
                </a:solidFill>
                <a:effectLst/>
                <a:latin typeface="-apple-system"/>
              </a:rPr>
              <a:t>默认为</a:t>
            </a:r>
            <a:r>
              <a:rPr lang="en-US" altLang="zh-CN" sz="2400" b="0" i="0" dirty="0">
                <a:solidFill>
                  <a:srgbClr val="24292F"/>
                </a:solidFill>
                <a:effectLst/>
                <a:latin typeface="-apple-system"/>
              </a:rPr>
              <a:t>1</a:t>
            </a:r>
            <a:endParaRPr lang="zh-CN" altLang="en-US" sz="2400" dirty="0"/>
          </a:p>
        </p:txBody>
      </p:sp>
      <p:sp>
        <p:nvSpPr>
          <p:cNvPr id="9" name="文本框 8">
            <a:extLst>
              <a:ext uri="{FF2B5EF4-FFF2-40B4-BE49-F238E27FC236}">
                <a16:creationId xmlns:a16="http://schemas.microsoft.com/office/drawing/2014/main" id="{A5DCA2FF-1BF4-47A4-9F30-FCCBDE593F9E}"/>
              </a:ext>
            </a:extLst>
          </p:cNvPr>
          <p:cNvSpPr txBox="1"/>
          <p:nvPr/>
        </p:nvSpPr>
        <p:spPr>
          <a:xfrm>
            <a:off x="645566" y="1549991"/>
            <a:ext cx="6096000" cy="461665"/>
          </a:xfrm>
          <a:prstGeom prst="rect">
            <a:avLst/>
          </a:prstGeom>
          <a:noFill/>
        </p:spPr>
        <p:txBody>
          <a:bodyPr wrap="square">
            <a:spAutoFit/>
          </a:bodyPr>
          <a:lstStyle/>
          <a:p>
            <a:r>
              <a:rPr lang="en-US" altLang="zh-CN" sz="2400" b="1" i="0" dirty="0">
                <a:solidFill>
                  <a:srgbClr val="333333"/>
                </a:solidFill>
                <a:effectLst/>
                <a:latin typeface="tahoma" panose="020B0604030504040204" pitchFamily="34" charset="0"/>
              </a:rPr>
              <a:t>Centering force</a:t>
            </a:r>
            <a:endParaRPr lang="zh-CN" altLang="en-US" sz="2400" b="1" dirty="0"/>
          </a:p>
        </p:txBody>
      </p:sp>
      <p:sp>
        <p:nvSpPr>
          <p:cNvPr id="11" name="文本框 10">
            <a:extLst>
              <a:ext uri="{FF2B5EF4-FFF2-40B4-BE49-F238E27FC236}">
                <a16:creationId xmlns:a16="http://schemas.microsoft.com/office/drawing/2014/main" id="{7CD53CAB-CE77-4FF7-9E8F-A9D183A341C7}"/>
              </a:ext>
            </a:extLst>
          </p:cNvPr>
          <p:cNvSpPr txBox="1"/>
          <p:nvPr/>
        </p:nvSpPr>
        <p:spPr>
          <a:xfrm>
            <a:off x="645566" y="2190802"/>
            <a:ext cx="10621524" cy="646331"/>
          </a:xfrm>
          <a:prstGeom prst="rect">
            <a:avLst/>
          </a:prstGeom>
          <a:noFill/>
        </p:spPr>
        <p:txBody>
          <a:bodyPr wrap="square">
            <a:spAutoFit/>
          </a:bodyPr>
          <a:lstStyle/>
          <a:p>
            <a:r>
              <a:rPr lang="zh-CN" altLang="en-US" dirty="0">
                <a:solidFill>
                  <a:srgbClr val="333333"/>
                </a:solidFill>
                <a:latin typeface="tahoma" panose="020B0604030504040204" pitchFamily="34" charset="0"/>
              </a:rPr>
              <a:t>中心力整体平移所有节点，使节点的平均位置（节点权重相等时为质心）位于指定的位置</a:t>
            </a:r>
            <a:r>
              <a:rPr lang="en-US" altLang="zh-CN" dirty="0">
                <a:solidFill>
                  <a:srgbClr val="333333"/>
                </a:solidFill>
                <a:latin typeface="tahoma" panose="020B0604030504040204" pitchFamily="34" charset="0"/>
              </a:rPr>
              <a:t>⟨</a:t>
            </a:r>
            <a:r>
              <a:rPr lang="en-US" altLang="zh-CN" dirty="0" err="1">
                <a:solidFill>
                  <a:srgbClr val="333333"/>
                </a:solidFill>
                <a:latin typeface="tahoma" panose="020B0604030504040204" pitchFamily="34" charset="0"/>
              </a:rPr>
              <a:t>x,y</a:t>
            </a:r>
            <a:r>
              <a:rPr lang="en-US" altLang="zh-CN" dirty="0">
                <a:solidFill>
                  <a:srgbClr val="333333"/>
                </a:solidFill>
                <a:latin typeface="tahoma" panose="020B0604030504040204" pitchFamily="34" charset="0"/>
              </a:rPr>
              <a:t>⟩</a:t>
            </a:r>
            <a:r>
              <a:rPr lang="zh-CN" altLang="en-US" dirty="0">
                <a:solidFill>
                  <a:srgbClr val="333333"/>
                </a:solidFill>
                <a:latin typeface="tahoma" panose="020B0604030504040204" pitchFamily="34" charset="0"/>
              </a:rPr>
              <a:t>，</a:t>
            </a:r>
            <a:r>
              <a:rPr lang="zh-CN" altLang="en-US" dirty="0"/>
              <a:t>通常为画布的中心。</a:t>
            </a:r>
            <a:endParaRPr lang="en-US" altLang="zh-CN" dirty="0">
              <a:solidFill>
                <a:srgbClr val="333333"/>
              </a:solidFill>
              <a:latin typeface="tahoma" panose="020B0604030504040204" pitchFamily="34" charset="0"/>
            </a:endParaRPr>
          </a:p>
        </p:txBody>
      </p:sp>
    </p:spTree>
    <p:extLst>
      <p:ext uri="{BB962C8B-B14F-4D97-AF65-F5344CB8AC3E}">
        <p14:creationId xmlns:p14="http://schemas.microsoft.com/office/powerpoint/2010/main" val="3179342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F9F99B-9533-4657-A4A6-E01DDD14783B}"/>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力导向中力的类型</a:t>
            </a:r>
          </a:p>
        </p:txBody>
      </p:sp>
      <p:sp>
        <p:nvSpPr>
          <p:cNvPr id="5" name="矩形 4">
            <a:extLst>
              <a:ext uri="{FF2B5EF4-FFF2-40B4-BE49-F238E27FC236}">
                <a16:creationId xmlns:a16="http://schemas.microsoft.com/office/drawing/2014/main" id="{E4D47380-8480-456E-8787-04646C7056FB}"/>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7" name="文本框 6">
            <a:extLst>
              <a:ext uri="{FF2B5EF4-FFF2-40B4-BE49-F238E27FC236}">
                <a16:creationId xmlns:a16="http://schemas.microsoft.com/office/drawing/2014/main" id="{C5BACF8A-77AA-4391-81D4-507A6DD8112F}"/>
              </a:ext>
            </a:extLst>
          </p:cNvPr>
          <p:cNvSpPr txBox="1"/>
          <p:nvPr/>
        </p:nvSpPr>
        <p:spPr>
          <a:xfrm>
            <a:off x="645566" y="2739280"/>
            <a:ext cx="7153110" cy="2478114"/>
          </a:xfrm>
          <a:prstGeom prst="rect">
            <a:avLst/>
          </a:prstGeom>
          <a:noFill/>
        </p:spPr>
        <p:txBody>
          <a:bodyPr wrap="square">
            <a:spAutoFit/>
          </a:bodyPr>
          <a:lstStyle/>
          <a:p>
            <a:endParaRPr lang="en-US" altLang="zh-CN" b="0" i="0" dirty="0">
              <a:solidFill>
                <a:srgbClr val="24292F"/>
              </a:solidFill>
              <a:effectLst/>
              <a:latin typeface="-apple-system"/>
            </a:endParaRPr>
          </a:p>
          <a:p>
            <a:pPr marL="285750" indent="-285750">
              <a:lnSpc>
                <a:spcPct val="200000"/>
              </a:lnSpc>
              <a:buFont typeface="Arial" panose="020B0604020202020204" pitchFamily="34" charset="0"/>
              <a:buChar char="•"/>
            </a:pPr>
            <a:r>
              <a:rPr lang="en-US" altLang="zh-CN" sz="2400" b="0" i="0" dirty="0">
                <a:solidFill>
                  <a:srgbClr val="24292F"/>
                </a:solidFill>
                <a:effectLst/>
                <a:latin typeface="-apple-system"/>
              </a:rPr>
              <a:t>d3.</a:t>
            </a:r>
            <a:r>
              <a:rPr lang="en-US" altLang="zh-CN" sz="2400" b="1" i="0" dirty="0">
                <a:solidFill>
                  <a:srgbClr val="24292F"/>
                </a:solidFill>
                <a:effectLst/>
                <a:latin typeface="-apple-system"/>
              </a:rPr>
              <a:t>forceCollide</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radius</a:t>
            </a:r>
            <a:r>
              <a:rPr lang="en-US" altLang="zh-CN" sz="2400" b="0" i="0" dirty="0">
                <a:solidFill>
                  <a:srgbClr val="24292F"/>
                </a:solidFill>
                <a:effectLst/>
                <a:latin typeface="-apple-system"/>
              </a:rPr>
              <a:t>])</a:t>
            </a:r>
            <a:endParaRPr lang="en-US" altLang="zh-CN" sz="2400" dirty="0">
              <a:solidFill>
                <a:srgbClr val="333333"/>
              </a:solidFill>
              <a:latin typeface="tahoma" panose="020B0604030504040204" pitchFamily="34" charset="0"/>
            </a:endParaRP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collide</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radius</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radius</a:t>
            </a:r>
            <a:r>
              <a:rPr lang="en-US" altLang="zh-CN" sz="2400" b="0" i="0" dirty="0">
                <a:solidFill>
                  <a:srgbClr val="24292F"/>
                </a:solidFill>
                <a:effectLst/>
                <a:latin typeface="-apple-system"/>
              </a:rPr>
              <a:t>]) </a:t>
            </a:r>
            <a:r>
              <a:rPr lang="zh-CN" altLang="en-US" b="0" i="0" dirty="0">
                <a:solidFill>
                  <a:srgbClr val="24292F"/>
                </a:solidFill>
                <a:effectLst/>
                <a:latin typeface="-apple-system"/>
              </a:rPr>
              <a:t>可以为每个节点指定不同的目标半径</a:t>
            </a:r>
            <a:endParaRPr lang="en-US" altLang="zh-CN" sz="2400" dirty="0">
              <a:solidFill>
                <a:srgbClr val="333333"/>
              </a:solidFill>
              <a:latin typeface="tahoma" panose="020B0604030504040204" pitchFamily="34" charset="0"/>
            </a:endParaRP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collide</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strength</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strength</a:t>
            </a:r>
            <a:r>
              <a:rPr lang="en-US" altLang="zh-CN" sz="2400" b="0" i="0" dirty="0">
                <a:solidFill>
                  <a:srgbClr val="24292F"/>
                </a:solidFill>
                <a:effectLst/>
                <a:latin typeface="-apple-system"/>
              </a:rPr>
              <a:t>]) [0, 1]</a:t>
            </a:r>
            <a:endParaRPr lang="en-US" altLang="zh-CN" sz="2400" dirty="0">
              <a:solidFill>
                <a:srgbClr val="333333"/>
              </a:solidFill>
              <a:latin typeface="tahoma" panose="020B0604030504040204" pitchFamily="34" charset="0"/>
            </a:endParaRPr>
          </a:p>
        </p:txBody>
      </p:sp>
      <p:sp>
        <p:nvSpPr>
          <p:cNvPr id="9" name="文本框 8">
            <a:extLst>
              <a:ext uri="{FF2B5EF4-FFF2-40B4-BE49-F238E27FC236}">
                <a16:creationId xmlns:a16="http://schemas.microsoft.com/office/drawing/2014/main" id="{A5DCA2FF-1BF4-47A4-9F30-FCCBDE593F9E}"/>
              </a:ext>
            </a:extLst>
          </p:cNvPr>
          <p:cNvSpPr txBox="1"/>
          <p:nvPr/>
        </p:nvSpPr>
        <p:spPr>
          <a:xfrm>
            <a:off x="645566" y="1549991"/>
            <a:ext cx="6096000" cy="461665"/>
          </a:xfrm>
          <a:prstGeom prst="rect">
            <a:avLst/>
          </a:prstGeom>
          <a:noFill/>
        </p:spPr>
        <p:txBody>
          <a:bodyPr wrap="square">
            <a:spAutoFit/>
          </a:bodyPr>
          <a:lstStyle/>
          <a:p>
            <a:r>
              <a:rPr lang="en-US" altLang="zh-CN" sz="2400" b="1" i="0" dirty="0">
                <a:solidFill>
                  <a:srgbClr val="333333"/>
                </a:solidFill>
                <a:effectLst/>
                <a:latin typeface="tahoma" panose="020B0604030504040204" pitchFamily="34" charset="0"/>
              </a:rPr>
              <a:t>Collision force</a:t>
            </a:r>
            <a:endParaRPr lang="zh-CN" altLang="en-US" sz="2400" b="1" dirty="0"/>
          </a:p>
        </p:txBody>
      </p:sp>
      <p:sp>
        <p:nvSpPr>
          <p:cNvPr id="11" name="文本框 10">
            <a:extLst>
              <a:ext uri="{FF2B5EF4-FFF2-40B4-BE49-F238E27FC236}">
                <a16:creationId xmlns:a16="http://schemas.microsoft.com/office/drawing/2014/main" id="{7CD53CAB-CE77-4FF7-9E8F-A9D183A341C7}"/>
              </a:ext>
            </a:extLst>
          </p:cNvPr>
          <p:cNvSpPr txBox="1"/>
          <p:nvPr/>
        </p:nvSpPr>
        <p:spPr>
          <a:xfrm>
            <a:off x="645566" y="2190802"/>
            <a:ext cx="10621524" cy="646331"/>
          </a:xfrm>
          <a:prstGeom prst="rect">
            <a:avLst/>
          </a:prstGeom>
          <a:noFill/>
        </p:spPr>
        <p:txBody>
          <a:bodyPr wrap="square">
            <a:spAutoFit/>
          </a:bodyPr>
          <a:lstStyle/>
          <a:p>
            <a:r>
              <a:rPr lang="zh-CN" altLang="en-US" dirty="0">
                <a:solidFill>
                  <a:srgbClr val="333333"/>
                </a:solidFill>
                <a:latin typeface="tahoma" panose="020B0604030504040204" pitchFamily="34" charset="0"/>
              </a:rPr>
              <a:t>冲突检测力将节点视为具有给定半径的圆，而不是点，用于防止节点重叠。要使圆</a:t>
            </a:r>
            <a:r>
              <a:rPr lang="en-US" altLang="zh-CN" dirty="0">
                <a:solidFill>
                  <a:srgbClr val="333333"/>
                </a:solidFill>
                <a:latin typeface="tahoma" panose="020B0604030504040204" pitchFamily="34" charset="0"/>
              </a:rPr>
              <a:t>a</a:t>
            </a:r>
            <a:r>
              <a:rPr lang="zh-CN" altLang="en-US" dirty="0">
                <a:solidFill>
                  <a:srgbClr val="333333"/>
                </a:solidFill>
                <a:latin typeface="tahoma" panose="020B0604030504040204" pitchFamily="34" charset="0"/>
              </a:rPr>
              <a:t>和圆</a:t>
            </a:r>
            <a:r>
              <a:rPr lang="en-US" altLang="zh-CN" dirty="0">
                <a:solidFill>
                  <a:srgbClr val="333333"/>
                </a:solidFill>
                <a:latin typeface="tahoma" panose="020B0604030504040204" pitchFamily="34" charset="0"/>
              </a:rPr>
              <a:t>b</a:t>
            </a:r>
            <a:r>
              <a:rPr lang="zh-CN" altLang="en-US" dirty="0">
                <a:solidFill>
                  <a:srgbClr val="333333"/>
                </a:solidFill>
                <a:latin typeface="tahoma" panose="020B0604030504040204" pitchFamily="34" charset="0"/>
              </a:rPr>
              <a:t>不重叠，两者之间</a:t>
            </a:r>
            <a:r>
              <a:rPr lang="zh-CN" altLang="en-US" b="0" i="0" dirty="0">
                <a:solidFill>
                  <a:srgbClr val="333333"/>
                </a:solidFill>
                <a:effectLst/>
                <a:latin typeface="tahoma" panose="020B0604030504040204" pitchFamily="34" charset="0"/>
              </a:rPr>
              <a:t>的距离至少为</a:t>
            </a:r>
            <a:r>
              <a:rPr lang="en-US" altLang="zh-CN" b="0" i="0" dirty="0">
                <a:solidFill>
                  <a:srgbClr val="333333"/>
                </a:solidFill>
                <a:effectLst/>
                <a:latin typeface="tahoma" panose="020B0604030504040204" pitchFamily="34" charset="0"/>
              </a:rPr>
              <a:t>r</a:t>
            </a:r>
            <a:r>
              <a:rPr lang="en-US" altLang="zh-CN" dirty="0">
                <a:solidFill>
                  <a:srgbClr val="333333"/>
                </a:solidFill>
                <a:latin typeface="tahoma" panose="020B0604030504040204" pitchFamily="34" charset="0"/>
              </a:rPr>
              <a:t>(a)</a:t>
            </a:r>
            <a:r>
              <a:rPr lang="en-US" altLang="zh-CN" b="0" i="0" dirty="0">
                <a:solidFill>
                  <a:srgbClr val="333333"/>
                </a:solidFill>
                <a:effectLst/>
                <a:latin typeface="tahoma" panose="020B0604030504040204" pitchFamily="34" charset="0"/>
              </a:rPr>
              <a:t> + r(b)</a:t>
            </a:r>
            <a:r>
              <a:rPr lang="zh-CN" altLang="en-US" b="0" i="0" dirty="0">
                <a:solidFill>
                  <a:srgbClr val="333333"/>
                </a:solidFill>
                <a:effectLst/>
                <a:latin typeface="tahoma" panose="020B0604030504040204" pitchFamily="34" charset="0"/>
              </a:rPr>
              <a:t>。</a:t>
            </a:r>
            <a:endParaRPr lang="en-US" altLang="zh-CN" dirty="0">
              <a:solidFill>
                <a:srgbClr val="333333"/>
              </a:solidFill>
              <a:latin typeface="tahoma" panose="020B0604030504040204" pitchFamily="34" charset="0"/>
            </a:endParaRPr>
          </a:p>
        </p:txBody>
      </p:sp>
      <p:pic>
        <p:nvPicPr>
          <p:cNvPr id="10" name="图片 9">
            <a:extLst>
              <a:ext uri="{FF2B5EF4-FFF2-40B4-BE49-F238E27FC236}">
                <a16:creationId xmlns:a16="http://schemas.microsoft.com/office/drawing/2014/main" id="{B1D87B55-2B93-4A5A-817F-40CB4E4F3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676" y="2903808"/>
            <a:ext cx="3654437" cy="2724156"/>
          </a:xfrm>
          <a:prstGeom prst="rect">
            <a:avLst/>
          </a:prstGeom>
        </p:spPr>
      </p:pic>
    </p:spTree>
    <p:extLst>
      <p:ext uri="{BB962C8B-B14F-4D97-AF65-F5344CB8AC3E}">
        <p14:creationId xmlns:p14="http://schemas.microsoft.com/office/powerpoint/2010/main" val="1871875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2695031-1243-4E2F-8190-B4B69A3D2BDE}"/>
              </a:ext>
            </a:extLst>
          </p:cNvPr>
          <p:cNvSpPr txBox="1"/>
          <p:nvPr/>
        </p:nvSpPr>
        <p:spPr>
          <a:xfrm>
            <a:off x="645566" y="2739280"/>
            <a:ext cx="7153110" cy="3682226"/>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b="0" i="0" dirty="0">
                <a:solidFill>
                  <a:srgbClr val="24292F"/>
                </a:solidFill>
                <a:effectLst/>
                <a:latin typeface="-apple-system"/>
              </a:rPr>
              <a:t>d3.forceLink([links])</a:t>
            </a: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link</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links</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links</a:t>
            </a:r>
            <a:r>
              <a:rPr lang="en-US" altLang="zh-CN" sz="2400" b="0" i="0" dirty="0">
                <a:solidFill>
                  <a:srgbClr val="24292F"/>
                </a:solidFill>
                <a:effectLst/>
                <a:latin typeface="-apple-system"/>
              </a:rPr>
              <a:t>])</a:t>
            </a:r>
          </a:p>
          <a:p>
            <a:pPr marL="285750" indent="-285750">
              <a:lnSpc>
                <a:spcPct val="200000"/>
              </a:lnSpc>
              <a:buFont typeface="Arial" panose="020B0604020202020204" pitchFamily="34" charset="0"/>
              <a:buChar char="•"/>
            </a:pPr>
            <a:r>
              <a:rPr lang="en-US" altLang="zh-CN" sz="2400" b="0" i="1" dirty="0">
                <a:solidFill>
                  <a:srgbClr val="24292F"/>
                </a:solidFill>
                <a:effectLst/>
                <a:latin typeface="-apple-system"/>
              </a:rPr>
              <a:t>link</a:t>
            </a:r>
            <a:r>
              <a:rPr lang="en-US" altLang="zh-CN" sz="2400" b="0" i="0" dirty="0">
                <a:solidFill>
                  <a:srgbClr val="24292F"/>
                </a:solidFill>
                <a:effectLst/>
                <a:latin typeface="-apple-system"/>
              </a:rPr>
              <a:t>.</a:t>
            </a:r>
            <a:r>
              <a:rPr lang="en-US" altLang="zh-CN" sz="2400" b="1" i="0" dirty="0">
                <a:solidFill>
                  <a:srgbClr val="24292F"/>
                </a:solidFill>
                <a:effectLst/>
                <a:latin typeface="-apple-system"/>
              </a:rPr>
              <a:t>id</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id</a:t>
            </a:r>
            <a:r>
              <a:rPr lang="en-US" altLang="zh-CN" sz="2400" b="0" i="0" dirty="0">
                <a:solidFill>
                  <a:srgbClr val="24292F"/>
                </a:solidFill>
                <a:effectLst/>
                <a:latin typeface="-apple-system"/>
              </a:rPr>
              <a:t>])</a:t>
            </a:r>
          </a:p>
          <a:p>
            <a:pPr marL="285750" indent="-285750">
              <a:lnSpc>
                <a:spcPct val="200000"/>
              </a:lnSpc>
              <a:buFont typeface="Arial" panose="020B0604020202020204" pitchFamily="34" charset="0"/>
              <a:buChar char="•"/>
            </a:pPr>
            <a:r>
              <a:rPr lang="en-US" altLang="zh-CN" sz="2400" b="0" i="0" dirty="0" err="1">
                <a:solidFill>
                  <a:srgbClr val="24292F"/>
                </a:solidFill>
                <a:effectLst/>
                <a:latin typeface="-apple-system"/>
              </a:rPr>
              <a:t>link.distance</a:t>
            </a:r>
            <a:r>
              <a:rPr lang="en-US" altLang="zh-CN" sz="2400" b="0" i="0" dirty="0">
                <a:solidFill>
                  <a:srgbClr val="24292F"/>
                </a:solidFill>
                <a:effectLst/>
                <a:latin typeface="-apple-system"/>
              </a:rPr>
              <a:t>([distance]) </a:t>
            </a:r>
            <a:r>
              <a:rPr lang="zh-CN" altLang="en-US" sz="2400" b="0" i="0" dirty="0">
                <a:solidFill>
                  <a:srgbClr val="24292F"/>
                </a:solidFill>
                <a:effectLst/>
                <a:latin typeface="-apple-system"/>
              </a:rPr>
              <a:t>默认为</a:t>
            </a:r>
            <a:r>
              <a:rPr lang="en-US" altLang="zh-CN" sz="2400" b="0" i="0" dirty="0">
                <a:solidFill>
                  <a:srgbClr val="24292F"/>
                </a:solidFill>
                <a:effectLst/>
                <a:latin typeface="-apple-system"/>
              </a:rPr>
              <a:t>30</a:t>
            </a: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link</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strength</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strength</a:t>
            </a:r>
            <a:r>
              <a:rPr lang="en-US" altLang="zh-CN" sz="2400" b="0" i="0" dirty="0">
                <a:solidFill>
                  <a:srgbClr val="24292F"/>
                </a:solidFill>
                <a:effectLst/>
                <a:latin typeface="-apple-system"/>
              </a:rPr>
              <a:t>])</a:t>
            </a:r>
          </a:p>
        </p:txBody>
      </p:sp>
      <p:sp>
        <p:nvSpPr>
          <p:cNvPr id="4" name="文本框 3">
            <a:extLst>
              <a:ext uri="{FF2B5EF4-FFF2-40B4-BE49-F238E27FC236}">
                <a16:creationId xmlns:a16="http://schemas.microsoft.com/office/drawing/2014/main" id="{DBF9F99B-9533-4657-A4A6-E01DDD14783B}"/>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力导向中力的类型</a:t>
            </a:r>
          </a:p>
        </p:txBody>
      </p:sp>
      <p:sp>
        <p:nvSpPr>
          <p:cNvPr id="5" name="矩形 4">
            <a:extLst>
              <a:ext uri="{FF2B5EF4-FFF2-40B4-BE49-F238E27FC236}">
                <a16:creationId xmlns:a16="http://schemas.microsoft.com/office/drawing/2014/main" id="{E4D47380-8480-456E-8787-04646C7056FB}"/>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9" name="文本框 8">
            <a:extLst>
              <a:ext uri="{FF2B5EF4-FFF2-40B4-BE49-F238E27FC236}">
                <a16:creationId xmlns:a16="http://schemas.microsoft.com/office/drawing/2014/main" id="{A5DCA2FF-1BF4-47A4-9F30-FCCBDE593F9E}"/>
              </a:ext>
            </a:extLst>
          </p:cNvPr>
          <p:cNvSpPr txBox="1"/>
          <p:nvPr/>
        </p:nvSpPr>
        <p:spPr>
          <a:xfrm>
            <a:off x="645566" y="1549991"/>
            <a:ext cx="6096000" cy="461665"/>
          </a:xfrm>
          <a:prstGeom prst="rect">
            <a:avLst/>
          </a:prstGeom>
          <a:noFill/>
        </p:spPr>
        <p:txBody>
          <a:bodyPr wrap="square">
            <a:spAutoFit/>
          </a:bodyPr>
          <a:lstStyle/>
          <a:p>
            <a:r>
              <a:rPr lang="en-US" altLang="zh-CN" sz="2400" b="1" i="0" dirty="0">
                <a:solidFill>
                  <a:srgbClr val="333333"/>
                </a:solidFill>
                <a:effectLst/>
                <a:latin typeface="tahoma" panose="020B0604030504040204" pitchFamily="34" charset="0"/>
              </a:rPr>
              <a:t>Links force</a:t>
            </a:r>
            <a:endParaRPr lang="zh-CN" altLang="en-US" sz="2400" b="1" dirty="0"/>
          </a:p>
        </p:txBody>
      </p:sp>
      <p:sp>
        <p:nvSpPr>
          <p:cNvPr id="11" name="文本框 10">
            <a:extLst>
              <a:ext uri="{FF2B5EF4-FFF2-40B4-BE49-F238E27FC236}">
                <a16:creationId xmlns:a16="http://schemas.microsoft.com/office/drawing/2014/main" id="{7CD53CAB-CE77-4FF7-9E8F-A9D183A341C7}"/>
              </a:ext>
            </a:extLst>
          </p:cNvPr>
          <p:cNvSpPr txBox="1"/>
          <p:nvPr/>
        </p:nvSpPr>
        <p:spPr>
          <a:xfrm>
            <a:off x="645566" y="2190802"/>
            <a:ext cx="10621524" cy="646331"/>
          </a:xfrm>
          <a:prstGeom prst="rect">
            <a:avLst/>
          </a:prstGeom>
          <a:noFill/>
        </p:spPr>
        <p:txBody>
          <a:bodyPr wrap="square">
            <a:spAutoFit/>
          </a:bodyPr>
          <a:lstStyle/>
          <a:p>
            <a:r>
              <a:rPr lang="zh-CN" altLang="en-US" dirty="0">
                <a:solidFill>
                  <a:srgbClr val="333333"/>
                </a:solidFill>
                <a:latin typeface="tahoma" panose="020B0604030504040204" pitchFamily="34" charset="0"/>
              </a:rPr>
              <a:t>链接力根据目标链接距离将节点推到一起或分开。力的强度与连接节点的距离和目标距离的差成正比，类似于弹簧。</a:t>
            </a:r>
            <a:endParaRPr lang="en-US" altLang="zh-CN" dirty="0">
              <a:solidFill>
                <a:srgbClr val="333333"/>
              </a:solidFill>
              <a:latin typeface="tahoma" panose="020B0604030504040204" pitchFamily="34" charset="0"/>
            </a:endParaRPr>
          </a:p>
        </p:txBody>
      </p:sp>
      <p:pic>
        <p:nvPicPr>
          <p:cNvPr id="12" name="图片 11">
            <a:extLst>
              <a:ext uri="{FF2B5EF4-FFF2-40B4-BE49-F238E27FC236}">
                <a16:creationId xmlns:a16="http://schemas.microsoft.com/office/drawing/2014/main" id="{290EB80F-BFD0-4C1B-B9D1-BC0FC03A1B7D}"/>
              </a:ext>
            </a:extLst>
          </p:cNvPr>
          <p:cNvPicPr>
            <a:picLocks noChangeAspect="1"/>
          </p:cNvPicPr>
          <p:nvPr/>
        </p:nvPicPr>
        <p:blipFill>
          <a:blip r:embed="rId2"/>
          <a:stretch>
            <a:fillRect/>
          </a:stretch>
        </p:blipFill>
        <p:spPr>
          <a:xfrm>
            <a:off x="6178333" y="2837133"/>
            <a:ext cx="3433949" cy="3375123"/>
          </a:xfrm>
          <a:prstGeom prst="rect">
            <a:avLst/>
          </a:prstGeom>
        </p:spPr>
      </p:pic>
    </p:spTree>
    <p:extLst>
      <p:ext uri="{BB962C8B-B14F-4D97-AF65-F5344CB8AC3E}">
        <p14:creationId xmlns:p14="http://schemas.microsoft.com/office/powerpoint/2010/main" val="871792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2695031-1243-4E2F-8190-B4B69A3D2BDE}"/>
              </a:ext>
            </a:extLst>
          </p:cNvPr>
          <p:cNvSpPr txBox="1"/>
          <p:nvPr/>
        </p:nvSpPr>
        <p:spPr>
          <a:xfrm>
            <a:off x="645566" y="2748805"/>
            <a:ext cx="7153110" cy="3682226"/>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b="0" i="0" dirty="0">
                <a:solidFill>
                  <a:srgbClr val="24292F"/>
                </a:solidFill>
                <a:effectLst/>
                <a:latin typeface="-apple-system"/>
              </a:rPr>
              <a:t>d3.forceLink([links])</a:t>
            </a: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link</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links</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links</a:t>
            </a:r>
            <a:r>
              <a:rPr lang="en-US" altLang="zh-CN" sz="2400" b="0" i="0" dirty="0">
                <a:solidFill>
                  <a:srgbClr val="24292F"/>
                </a:solidFill>
                <a:effectLst/>
                <a:latin typeface="-apple-system"/>
              </a:rPr>
              <a:t>])</a:t>
            </a:r>
          </a:p>
          <a:p>
            <a:pPr marL="285750" indent="-285750">
              <a:lnSpc>
                <a:spcPct val="200000"/>
              </a:lnSpc>
              <a:buFont typeface="Arial" panose="020B0604020202020204" pitchFamily="34" charset="0"/>
              <a:buChar char="•"/>
            </a:pPr>
            <a:r>
              <a:rPr lang="en-US" altLang="zh-CN" sz="2400" b="0" i="1" dirty="0">
                <a:solidFill>
                  <a:srgbClr val="24292F"/>
                </a:solidFill>
                <a:effectLst/>
                <a:latin typeface="-apple-system"/>
              </a:rPr>
              <a:t>link</a:t>
            </a:r>
            <a:r>
              <a:rPr lang="en-US" altLang="zh-CN" sz="2400" b="0" i="0" dirty="0">
                <a:solidFill>
                  <a:srgbClr val="24292F"/>
                </a:solidFill>
                <a:effectLst/>
                <a:latin typeface="-apple-system"/>
              </a:rPr>
              <a:t>.</a:t>
            </a:r>
            <a:r>
              <a:rPr lang="en-US" altLang="zh-CN" sz="2400" b="1" i="0" dirty="0">
                <a:solidFill>
                  <a:srgbClr val="24292F"/>
                </a:solidFill>
                <a:effectLst/>
                <a:latin typeface="-apple-system"/>
              </a:rPr>
              <a:t>id</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id</a:t>
            </a:r>
            <a:r>
              <a:rPr lang="en-US" altLang="zh-CN" sz="2400" b="0" i="0" dirty="0">
                <a:solidFill>
                  <a:srgbClr val="24292F"/>
                </a:solidFill>
                <a:effectLst/>
                <a:latin typeface="-apple-system"/>
              </a:rPr>
              <a:t>])</a:t>
            </a:r>
          </a:p>
          <a:p>
            <a:pPr marL="285750" indent="-285750">
              <a:lnSpc>
                <a:spcPct val="200000"/>
              </a:lnSpc>
              <a:buFont typeface="Arial" panose="020B0604020202020204" pitchFamily="34" charset="0"/>
              <a:buChar char="•"/>
            </a:pPr>
            <a:r>
              <a:rPr lang="en-US" altLang="zh-CN" sz="2400" b="0" i="0" dirty="0" err="1">
                <a:solidFill>
                  <a:srgbClr val="24292F"/>
                </a:solidFill>
                <a:effectLst/>
                <a:latin typeface="-apple-system"/>
              </a:rPr>
              <a:t>link.distance</a:t>
            </a:r>
            <a:r>
              <a:rPr lang="en-US" altLang="zh-CN" sz="2400" b="0" i="0" dirty="0">
                <a:solidFill>
                  <a:srgbClr val="24292F"/>
                </a:solidFill>
                <a:effectLst/>
                <a:latin typeface="-apple-system"/>
              </a:rPr>
              <a:t>([distance]) </a:t>
            </a:r>
            <a:r>
              <a:rPr lang="zh-CN" altLang="en-US" sz="2400" b="0" i="0" dirty="0">
                <a:solidFill>
                  <a:srgbClr val="24292F"/>
                </a:solidFill>
                <a:effectLst/>
                <a:latin typeface="-apple-system"/>
              </a:rPr>
              <a:t>默认为</a:t>
            </a:r>
            <a:r>
              <a:rPr lang="en-US" altLang="zh-CN" sz="2400" b="0" i="0" dirty="0">
                <a:solidFill>
                  <a:srgbClr val="24292F"/>
                </a:solidFill>
                <a:effectLst/>
                <a:latin typeface="-apple-system"/>
              </a:rPr>
              <a:t>30</a:t>
            </a: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link</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strength</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strength</a:t>
            </a:r>
            <a:r>
              <a:rPr lang="en-US" altLang="zh-CN" sz="2400" b="0" i="0" dirty="0">
                <a:solidFill>
                  <a:srgbClr val="24292F"/>
                </a:solidFill>
                <a:effectLst/>
                <a:latin typeface="-apple-system"/>
              </a:rPr>
              <a:t>])</a:t>
            </a:r>
          </a:p>
        </p:txBody>
      </p:sp>
      <p:sp>
        <p:nvSpPr>
          <p:cNvPr id="4" name="文本框 3">
            <a:extLst>
              <a:ext uri="{FF2B5EF4-FFF2-40B4-BE49-F238E27FC236}">
                <a16:creationId xmlns:a16="http://schemas.microsoft.com/office/drawing/2014/main" id="{DBF9F99B-9533-4657-A4A6-E01DDD14783B}"/>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力导向中力的类型</a:t>
            </a:r>
          </a:p>
        </p:txBody>
      </p:sp>
      <p:sp>
        <p:nvSpPr>
          <p:cNvPr id="5" name="矩形 4">
            <a:extLst>
              <a:ext uri="{FF2B5EF4-FFF2-40B4-BE49-F238E27FC236}">
                <a16:creationId xmlns:a16="http://schemas.microsoft.com/office/drawing/2014/main" id="{E4D47380-8480-456E-8787-04646C7056FB}"/>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9" name="文本框 8">
            <a:extLst>
              <a:ext uri="{FF2B5EF4-FFF2-40B4-BE49-F238E27FC236}">
                <a16:creationId xmlns:a16="http://schemas.microsoft.com/office/drawing/2014/main" id="{A5DCA2FF-1BF4-47A4-9F30-FCCBDE593F9E}"/>
              </a:ext>
            </a:extLst>
          </p:cNvPr>
          <p:cNvSpPr txBox="1"/>
          <p:nvPr/>
        </p:nvSpPr>
        <p:spPr>
          <a:xfrm>
            <a:off x="645566" y="1559516"/>
            <a:ext cx="6096000" cy="461665"/>
          </a:xfrm>
          <a:prstGeom prst="rect">
            <a:avLst/>
          </a:prstGeom>
          <a:noFill/>
        </p:spPr>
        <p:txBody>
          <a:bodyPr wrap="square">
            <a:spAutoFit/>
          </a:bodyPr>
          <a:lstStyle/>
          <a:p>
            <a:r>
              <a:rPr lang="en-US" altLang="zh-CN" sz="2400" b="1" i="0" dirty="0">
                <a:solidFill>
                  <a:srgbClr val="333333"/>
                </a:solidFill>
                <a:effectLst/>
                <a:latin typeface="tahoma" panose="020B0604030504040204" pitchFamily="34" charset="0"/>
              </a:rPr>
              <a:t>Links force</a:t>
            </a:r>
            <a:endParaRPr lang="zh-CN" altLang="en-US" sz="2400" b="1" dirty="0"/>
          </a:p>
        </p:txBody>
      </p:sp>
      <p:sp>
        <p:nvSpPr>
          <p:cNvPr id="11" name="文本框 10">
            <a:extLst>
              <a:ext uri="{FF2B5EF4-FFF2-40B4-BE49-F238E27FC236}">
                <a16:creationId xmlns:a16="http://schemas.microsoft.com/office/drawing/2014/main" id="{7CD53CAB-CE77-4FF7-9E8F-A9D183A341C7}"/>
              </a:ext>
            </a:extLst>
          </p:cNvPr>
          <p:cNvSpPr txBox="1"/>
          <p:nvPr/>
        </p:nvSpPr>
        <p:spPr>
          <a:xfrm>
            <a:off x="645566" y="2200327"/>
            <a:ext cx="10621524" cy="646331"/>
          </a:xfrm>
          <a:prstGeom prst="rect">
            <a:avLst/>
          </a:prstGeom>
          <a:noFill/>
        </p:spPr>
        <p:txBody>
          <a:bodyPr wrap="square">
            <a:spAutoFit/>
          </a:bodyPr>
          <a:lstStyle/>
          <a:p>
            <a:r>
              <a:rPr lang="zh-CN" altLang="en-US" dirty="0">
                <a:solidFill>
                  <a:srgbClr val="333333"/>
                </a:solidFill>
                <a:latin typeface="tahoma" panose="020B0604030504040204" pitchFamily="34" charset="0"/>
              </a:rPr>
              <a:t>链接力根据目标链接距离将节点推到一起或分开。力的强度与连接节点的距离和目标距离的差成正比，类似于弹簧力。</a:t>
            </a:r>
            <a:endParaRPr lang="en-US" altLang="zh-CN" dirty="0">
              <a:solidFill>
                <a:srgbClr val="333333"/>
              </a:solidFill>
              <a:latin typeface="tahoma" panose="020B0604030504040204" pitchFamily="34" charset="0"/>
            </a:endParaRPr>
          </a:p>
        </p:txBody>
      </p:sp>
      <p:pic>
        <p:nvPicPr>
          <p:cNvPr id="3" name="图片 2">
            <a:extLst>
              <a:ext uri="{FF2B5EF4-FFF2-40B4-BE49-F238E27FC236}">
                <a16:creationId xmlns:a16="http://schemas.microsoft.com/office/drawing/2014/main" id="{100E832E-74C4-409E-BB5C-624563B57D23}"/>
              </a:ext>
            </a:extLst>
          </p:cNvPr>
          <p:cNvPicPr>
            <a:picLocks noChangeAspect="1"/>
          </p:cNvPicPr>
          <p:nvPr/>
        </p:nvPicPr>
        <p:blipFill rotWithShape="1">
          <a:blip r:embed="rId2"/>
          <a:srcRect t="28446"/>
          <a:stretch/>
        </p:blipFill>
        <p:spPr>
          <a:xfrm>
            <a:off x="4730969" y="3543300"/>
            <a:ext cx="7124700" cy="1301779"/>
          </a:xfrm>
          <a:prstGeom prst="rect">
            <a:avLst/>
          </a:prstGeom>
        </p:spPr>
      </p:pic>
      <p:sp>
        <p:nvSpPr>
          <p:cNvPr id="6" name="箭头: 右 5">
            <a:extLst>
              <a:ext uri="{FF2B5EF4-FFF2-40B4-BE49-F238E27FC236}">
                <a16:creationId xmlns:a16="http://schemas.microsoft.com/office/drawing/2014/main" id="{EACC82E9-C6D0-4DB8-8F95-B33BB086D4C9}"/>
              </a:ext>
            </a:extLst>
          </p:cNvPr>
          <p:cNvSpPr/>
          <p:nvPr/>
        </p:nvSpPr>
        <p:spPr>
          <a:xfrm>
            <a:off x="3357235" y="3856617"/>
            <a:ext cx="1162213" cy="273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3143283-E933-43A6-BB4A-576CA99099CC}"/>
              </a:ext>
            </a:extLst>
          </p:cNvPr>
          <p:cNvSpPr txBox="1"/>
          <p:nvPr/>
        </p:nvSpPr>
        <p:spPr>
          <a:xfrm>
            <a:off x="4864319" y="3035329"/>
            <a:ext cx="5698906" cy="369332"/>
          </a:xfrm>
          <a:prstGeom prst="rect">
            <a:avLst/>
          </a:prstGeom>
          <a:noFill/>
        </p:spPr>
        <p:txBody>
          <a:bodyPr wrap="square" rtlCol="0">
            <a:spAutoFit/>
          </a:bodyPr>
          <a:lstStyle/>
          <a:p>
            <a:r>
              <a:rPr lang="zh-CN" altLang="en-US" dirty="0"/>
              <a:t>每个</a:t>
            </a:r>
            <a:r>
              <a:rPr lang="en-US" altLang="zh-CN" dirty="0"/>
              <a:t>link</a:t>
            </a:r>
            <a:r>
              <a:rPr lang="zh-CN" altLang="en-US" dirty="0"/>
              <a:t>都是一个</a:t>
            </a:r>
            <a:r>
              <a:rPr lang="en-US" altLang="zh-CN" dirty="0"/>
              <a:t>object</a:t>
            </a:r>
            <a:r>
              <a:rPr lang="zh-CN" altLang="en-US" dirty="0"/>
              <a:t>，拥有如下属性：</a:t>
            </a:r>
          </a:p>
        </p:txBody>
      </p:sp>
    </p:spTree>
    <p:extLst>
      <p:ext uri="{BB962C8B-B14F-4D97-AF65-F5344CB8AC3E}">
        <p14:creationId xmlns:p14="http://schemas.microsoft.com/office/powerpoint/2010/main" val="4038939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68D9D8D3-BD53-4A21-8276-97A5A5D02481}"/>
              </a:ext>
            </a:extLst>
          </p:cNvPr>
          <p:cNvSpPr txBox="1"/>
          <p:nvPr/>
        </p:nvSpPr>
        <p:spPr>
          <a:xfrm>
            <a:off x="645566" y="2739280"/>
            <a:ext cx="7153110" cy="3682226"/>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b="0" i="0" dirty="0">
                <a:solidFill>
                  <a:srgbClr val="24292F"/>
                </a:solidFill>
                <a:effectLst/>
                <a:latin typeface="-apple-system"/>
              </a:rPr>
              <a:t>d3.forceLink([links])</a:t>
            </a: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link</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links</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links</a:t>
            </a:r>
            <a:r>
              <a:rPr lang="en-US" altLang="zh-CN" sz="2400" b="0" i="0" dirty="0">
                <a:solidFill>
                  <a:srgbClr val="24292F"/>
                </a:solidFill>
                <a:effectLst/>
                <a:latin typeface="-apple-system"/>
              </a:rPr>
              <a:t>])</a:t>
            </a:r>
          </a:p>
          <a:p>
            <a:pPr marL="285750" indent="-285750">
              <a:lnSpc>
                <a:spcPct val="200000"/>
              </a:lnSpc>
              <a:buFont typeface="Arial" panose="020B0604020202020204" pitchFamily="34" charset="0"/>
              <a:buChar char="•"/>
            </a:pPr>
            <a:r>
              <a:rPr lang="en-US" altLang="zh-CN" sz="2400" b="0" i="1" dirty="0">
                <a:solidFill>
                  <a:srgbClr val="24292F"/>
                </a:solidFill>
                <a:effectLst/>
                <a:latin typeface="-apple-system"/>
              </a:rPr>
              <a:t>link</a:t>
            </a:r>
            <a:r>
              <a:rPr lang="en-US" altLang="zh-CN" sz="2400" b="0" i="0" dirty="0">
                <a:solidFill>
                  <a:srgbClr val="24292F"/>
                </a:solidFill>
                <a:effectLst/>
                <a:latin typeface="-apple-system"/>
              </a:rPr>
              <a:t>.</a:t>
            </a:r>
            <a:r>
              <a:rPr lang="en-US" altLang="zh-CN" sz="2400" b="1" i="0" dirty="0">
                <a:solidFill>
                  <a:srgbClr val="24292F"/>
                </a:solidFill>
                <a:effectLst/>
                <a:latin typeface="-apple-system"/>
              </a:rPr>
              <a:t>id</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id</a:t>
            </a:r>
            <a:r>
              <a:rPr lang="en-US" altLang="zh-CN" sz="2400" b="0" i="0" dirty="0">
                <a:solidFill>
                  <a:srgbClr val="24292F"/>
                </a:solidFill>
                <a:effectLst/>
                <a:latin typeface="-apple-system"/>
              </a:rPr>
              <a:t>])</a:t>
            </a:r>
          </a:p>
          <a:p>
            <a:pPr marL="285750" indent="-285750">
              <a:lnSpc>
                <a:spcPct val="200000"/>
              </a:lnSpc>
              <a:buFont typeface="Arial" panose="020B0604020202020204" pitchFamily="34" charset="0"/>
              <a:buChar char="•"/>
            </a:pPr>
            <a:r>
              <a:rPr lang="en-US" altLang="zh-CN" sz="2400" b="0" i="0" dirty="0" err="1">
                <a:solidFill>
                  <a:srgbClr val="24292F"/>
                </a:solidFill>
                <a:effectLst/>
                <a:latin typeface="-apple-system"/>
              </a:rPr>
              <a:t>link.distance</a:t>
            </a:r>
            <a:r>
              <a:rPr lang="en-US" altLang="zh-CN" sz="2400" b="0" i="0" dirty="0">
                <a:solidFill>
                  <a:srgbClr val="24292F"/>
                </a:solidFill>
                <a:effectLst/>
                <a:latin typeface="-apple-system"/>
              </a:rPr>
              <a:t>([distance]) </a:t>
            </a:r>
            <a:r>
              <a:rPr lang="zh-CN" altLang="en-US" sz="2400" b="0" i="0" dirty="0">
                <a:solidFill>
                  <a:srgbClr val="24292F"/>
                </a:solidFill>
                <a:effectLst/>
                <a:latin typeface="-apple-system"/>
              </a:rPr>
              <a:t>默认为</a:t>
            </a:r>
            <a:r>
              <a:rPr lang="en-US" altLang="zh-CN" sz="2400" b="0" i="0" dirty="0">
                <a:solidFill>
                  <a:srgbClr val="24292F"/>
                </a:solidFill>
                <a:effectLst/>
                <a:latin typeface="-apple-system"/>
              </a:rPr>
              <a:t>30</a:t>
            </a: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link</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strength</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strength</a:t>
            </a:r>
            <a:r>
              <a:rPr lang="en-US" altLang="zh-CN" sz="2400" b="0" i="0" dirty="0">
                <a:solidFill>
                  <a:srgbClr val="24292F"/>
                </a:solidFill>
                <a:effectLst/>
                <a:latin typeface="-apple-system"/>
              </a:rPr>
              <a:t>])</a:t>
            </a:r>
          </a:p>
        </p:txBody>
      </p:sp>
      <p:sp>
        <p:nvSpPr>
          <p:cNvPr id="4" name="文本框 3">
            <a:extLst>
              <a:ext uri="{FF2B5EF4-FFF2-40B4-BE49-F238E27FC236}">
                <a16:creationId xmlns:a16="http://schemas.microsoft.com/office/drawing/2014/main" id="{DBF9F99B-9533-4657-A4A6-E01DDD14783B}"/>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力导向中力的类型</a:t>
            </a:r>
          </a:p>
        </p:txBody>
      </p:sp>
      <p:sp>
        <p:nvSpPr>
          <p:cNvPr id="5" name="矩形 4">
            <a:extLst>
              <a:ext uri="{FF2B5EF4-FFF2-40B4-BE49-F238E27FC236}">
                <a16:creationId xmlns:a16="http://schemas.microsoft.com/office/drawing/2014/main" id="{E4D47380-8480-456E-8787-04646C7056FB}"/>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9" name="文本框 8">
            <a:extLst>
              <a:ext uri="{FF2B5EF4-FFF2-40B4-BE49-F238E27FC236}">
                <a16:creationId xmlns:a16="http://schemas.microsoft.com/office/drawing/2014/main" id="{A5DCA2FF-1BF4-47A4-9F30-FCCBDE593F9E}"/>
              </a:ext>
            </a:extLst>
          </p:cNvPr>
          <p:cNvSpPr txBox="1"/>
          <p:nvPr/>
        </p:nvSpPr>
        <p:spPr>
          <a:xfrm>
            <a:off x="645566" y="1549991"/>
            <a:ext cx="6096000" cy="461665"/>
          </a:xfrm>
          <a:prstGeom prst="rect">
            <a:avLst/>
          </a:prstGeom>
          <a:noFill/>
        </p:spPr>
        <p:txBody>
          <a:bodyPr wrap="square">
            <a:spAutoFit/>
          </a:bodyPr>
          <a:lstStyle/>
          <a:p>
            <a:r>
              <a:rPr lang="en-US" altLang="zh-CN" sz="2400" b="1" i="0" dirty="0">
                <a:solidFill>
                  <a:srgbClr val="333333"/>
                </a:solidFill>
                <a:effectLst/>
                <a:latin typeface="tahoma" panose="020B0604030504040204" pitchFamily="34" charset="0"/>
              </a:rPr>
              <a:t>Links force</a:t>
            </a:r>
            <a:endParaRPr lang="zh-CN" altLang="en-US" sz="2400" b="1" dirty="0"/>
          </a:p>
        </p:txBody>
      </p:sp>
      <p:sp>
        <p:nvSpPr>
          <p:cNvPr id="11" name="文本框 10">
            <a:extLst>
              <a:ext uri="{FF2B5EF4-FFF2-40B4-BE49-F238E27FC236}">
                <a16:creationId xmlns:a16="http://schemas.microsoft.com/office/drawing/2014/main" id="{7CD53CAB-CE77-4FF7-9E8F-A9D183A341C7}"/>
              </a:ext>
            </a:extLst>
          </p:cNvPr>
          <p:cNvSpPr txBox="1"/>
          <p:nvPr/>
        </p:nvSpPr>
        <p:spPr>
          <a:xfrm>
            <a:off x="645566" y="2190802"/>
            <a:ext cx="10621524" cy="646331"/>
          </a:xfrm>
          <a:prstGeom prst="rect">
            <a:avLst/>
          </a:prstGeom>
          <a:noFill/>
        </p:spPr>
        <p:txBody>
          <a:bodyPr wrap="square">
            <a:spAutoFit/>
          </a:bodyPr>
          <a:lstStyle/>
          <a:p>
            <a:r>
              <a:rPr lang="zh-CN" altLang="en-US" dirty="0">
                <a:solidFill>
                  <a:srgbClr val="333333"/>
                </a:solidFill>
                <a:latin typeface="tahoma" panose="020B0604030504040204" pitchFamily="34" charset="0"/>
              </a:rPr>
              <a:t>链接力根据目标链接距离将节点推到一起或分开。力的强度与连接节点的距离和目标距离的差成正比，类似于弹簧力。</a:t>
            </a:r>
            <a:endParaRPr lang="en-US" altLang="zh-CN" dirty="0">
              <a:solidFill>
                <a:srgbClr val="333333"/>
              </a:solidFill>
              <a:latin typeface="tahoma" panose="020B0604030504040204" pitchFamily="34" charset="0"/>
            </a:endParaRPr>
          </a:p>
        </p:txBody>
      </p:sp>
      <p:pic>
        <p:nvPicPr>
          <p:cNvPr id="12" name="图片 11">
            <a:extLst>
              <a:ext uri="{FF2B5EF4-FFF2-40B4-BE49-F238E27FC236}">
                <a16:creationId xmlns:a16="http://schemas.microsoft.com/office/drawing/2014/main" id="{109F5743-BCDB-4175-B3F6-8E2E07C328C7}"/>
              </a:ext>
            </a:extLst>
          </p:cNvPr>
          <p:cNvPicPr>
            <a:picLocks noChangeAspect="1"/>
          </p:cNvPicPr>
          <p:nvPr/>
        </p:nvPicPr>
        <p:blipFill rotWithShape="1">
          <a:blip r:embed="rId2"/>
          <a:srcRect t="9448"/>
          <a:stretch/>
        </p:blipFill>
        <p:spPr>
          <a:xfrm>
            <a:off x="6283461" y="2895544"/>
            <a:ext cx="4059129" cy="3467550"/>
          </a:xfrm>
          <a:prstGeom prst="rect">
            <a:avLst/>
          </a:prstGeom>
        </p:spPr>
      </p:pic>
      <p:sp>
        <p:nvSpPr>
          <p:cNvPr id="13" name="箭头: 右 12">
            <a:extLst>
              <a:ext uri="{FF2B5EF4-FFF2-40B4-BE49-F238E27FC236}">
                <a16:creationId xmlns:a16="http://schemas.microsoft.com/office/drawing/2014/main" id="{1EBECCBF-81BF-4036-8389-420482A4EA5E}"/>
              </a:ext>
            </a:extLst>
          </p:cNvPr>
          <p:cNvSpPr/>
          <p:nvPr/>
        </p:nvSpPr>
        <p:spPr>
          <a:xfrm>
            <a:off x="2791523" y="4570907"/>
            <a:ext cx="2831511" cy="294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241F903-7ED4-4E4E-9092-A85F35864545}"/>
              </a:ext>
            </a:extLst>
          </p:cNvPr>
          <p:cNvSpPr txBox="1"/>
          <p:nvPr/>
        </p:nvSpPr>
        <p:spPr>
          <a:xfrm>
            <a:off x="3179459" y="3924576"/>
            <a:ext cx="2443575" cy="646331"/>
          </a:xfrm>
          <a:prstGeom prst="rect">
            <a:avLst/>
          </a:prstGeom>
          <a:noFill/>
        </p:spPr>
        <p:txBody>
          <a:bodyPr wrap="square" rtlCol="0">
            <a:spAutoFit/>
          </a:bodyPr>
          <a:lstStyle/>
          <a:p>
            <a:r>
              <a:rPr lang="en-US" altLang="zh-CN" dirty="0"/>
              <a:t>d3</a:t>
            </a:r>
            <a:r>
              <a:rPr lang="zh-CN" altLang="en-US" dirty="0"/>
              <a:t>根据指定的</a:t>
            </a:r>
            <a:r>
              <a:rPr lang="en-US" altLang="zh-CN" dirty="0"/>
              <a:t>id</a:t>
            </a:r>
            <a:r>
              <a:rPr lang="zh-CN" altLang="en-US" dirty="0"/>
              <a:t>将</a:t>
            </a:r>
            <a:r>
              <a:rPr lang="en-US" altLang="zh-CN" dirty="0"/>
              <a:t>links</a:t>
            </a:r>
            <a:r>
              <a:rPr lang="zh-CN" altLang="en-US" dirty="0"/>
              <a:t>和</a:t>
            </a:r>
            <a:r>
              <a:rPr lang="en-US" altLang="zh-CN" dirty="0"/>
              <a:t>nodes</a:t>
            </a:r>
            <a:r>
              <a:rPr lang="zh-CN" altLang="en-US" dirty="0"/>
              <a:t>匹配起来</a:t>
            </a:r>
          </a:p>
        </p:txBody>
      </p:sp>
      <p:sp>
        <p:nvSpPr>
          <p:cNvPr id="16" name="文本框 15">
            <a:extLst>
              <a:ext uri="{FF2B5EF4-FFF2-40B4-BE49-F238E27FC236}">
                <a16:creationId xmlns:a16="http://schemas.microsoft.com/office/drawing/2014/main" id="{69006C30-17BD-4AAB-8040-908EDB3C4C0D}"/>
              </a:ext>
            </a:extLst>
          </p:cNvPr>
          <p:cNvSpPr txBox="1"/>
          <p:nvPr/>
        </p:nvSpPr>
        <p:spPr>
          <a:xfrm>
            <a:off x="7798676" y="3321050"/>
            <a:ext cx="3680059" cy="369332"/>
          </a:xfrm>
          <a:prstGeom prst="rect">
            <a:avLst/>
          </a:prstGeom>
          <a:noFill/>
        </p:spPr>
        <p:txBody>
          <a:bodyPr wrap="square" rtlCol="0">
            <a:spAutoFit/>
          </a:bodyPr>
          <a:lstStyle/>
          <a:p>
            <a:r>
              <a:rPr lang="zh-CN" altLang="en-US" dirty="0"/>
              <a:t>这里的</a:t>
            </a:r>
            <a:r>
              <a:rPr lang="en-US" altLang="zh-CN" dirty="0"/>
              <a:t>d.id</a:t>
            </a:r>
            <a:r>
              <a:rPr lang="zh-CN" altLang="en-US" dirty="0"/>
              <a:t>指的是</a:t>
            </a:r>
            <a:r>
              <a:rPr lang="en-US" altLang="zh-CN" dirty="0"/>
              <a:t>node</a:t>
            </a:r>
            <a:r>
              <a:rPr lang="zh-CN" altLang="en-US" dirty="0"/>
              <a:t>对象中的</a:t>
            </a:r>
            <a:r>
              <a:rPr lang="en-US" altLang="zh-CN" dirty="0"/>
              <a:t>id</a:t>
            </a:r>
            <a:endParaRPr lang="zh-CN" altLang="en-US" dirty="0"/>
          </a:p>
        </p:txBody>
      </p:sp>
      <p:cxnSp>
        <p:nvCxnSpPr>
          <p:cNvPr id="18" name="直接箭头连接符 17">
            <a:extLst>
              <a:ext uri="{FF2B5EF4-FFF2-40B4-BE49-F238E27FC236}">
                <a16:creationId xmlns:a16="http://schemas.microsoft.com/office/drawing/2014/main" id="{5BA39C82-C930-406E-BE69-3BDB3235E0BC}"/>
              </a:ext>
            </a:extLst>
          </p:cNvPr>
          <p:cNvCxnSpPr>
            <a:cxnSpLocks/>
          </p:cNvCxnSpPr>
          <p:nvPr/>
        </p:nvCxnSpPr>
        <p:spPr>
          <a:xfrm flipH="1" flipV="1">
            <a:off x="7458076" y="3385611"/>
            <a:ext cx="340600" cy="1201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E502CFA-A54B-4133-8F88-74EE1CEA7F17}"/>
              </a:ext>
            </a:extLst>
          </p:cNvPr>
          <p:cNvCxnSpPr>
            <a:cxnSpLocks/>
          </p:cNvCxnSpPr>
          <p:nvPr/>
        </p:nvCxnSpPr>
        <p:spPr>
          <a:xfrm flipH="1">
            <a:off x="7628376" y="3658117"/>
            <a:ext cx="322701" cy="9712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35C6DF5F-1F92-41C4-A6B9-57255D1E0F18}"/>
              </a:ext>
            </a:extLst>
          </p:cNvPr>
          <p:cNvCxnSpPr>
            <a:cxnSpLocks/>
          </p:cNvCxnSpPr>
          <p:nvPr/>
        </p:nvCxnSpPr>
        <p:spPr>
          <a:xfrm rot="16200000" flipH="1">
            <a:off x="7049623" y="5126722"/>
            <a:ext cx="987206" cy="170300"/>
          </a:xfrm>
          <a:prstGeom prst="curvedConnector3">
            <a:avLst>
              <a:gd name="adj1" fmla="val 6582"/>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060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F9F99B-9533-4657-A4A6-E01DDD14783B}"/>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力导向中力的类型</a:t>
            </a:r>
          </a:p>
        </p:txBody>
      </p:sp>
      <p:sp>
        <p:nvSpPr>
          <p:cNvPr id="5" name="矩形 4">
            <a:extLst>
              <a:ext uri="{FF2B5EF4-FFF2-40B4-BE49-F238E27FC236}">
                <a16:creationId xmlns:a16="http://schemas.microsoft.com/office/drawing/2014/main" id="{E4D47380-8480-456E-8787-04646C7056FB}"/>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7" name="文本框 6">
            <a:extLst>
              <a:ext uri="{FF2B5EF4-FFF2-40B4-BE49-F238E27FC236}">
                <a16:creationId xmlns:a16="http://schemas.microsoft.com/office/drawing/2014/main" id="{C5BACF8A-77AA-4391-81D4-507A6DD8112F}"/>
              </a:ext>
            </a:extLst>
          </p:cNvPr>
          <p:cNvSpPr txBox="1"/>
          <p:nvPr/>
        </p:nvSpPr>
        <p:spPr>
          <a:xfrm>
            <a:off x="645566" y="2748805"/>
            <a:ext cx="7153110" cy="3682226"/>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b="0" i="0" dirty="0">
                <a:solidFill>
                  <a:srgbClr val="24292F"/>
                </a:solidFill>
                <a:effectLst/>
                <a:latin typeface="-apple-system"/>
              </a:rPr>
              <a:t>d3.forceLink([links])</a:t>
            </a: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link</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links</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links</a:t>
            </a:r>
            <a:r>
              <a:rPr lang="en-US" altLang="zh-CN" sz="2400" b="0" i="0" dirty="0">
                <a:solidFill>
                  <a:srgbClr val="24292F"/>
                </a:solidFill>
                <a:effectLst/>
                <a:latin typeface="-apple-system"/>
              </a:rPr>
              <a:t>])</a:t>
            </a:r>
          </a:p>
          <a:p>
            <a:pPr marL="285750" indent="-285750">
              <a:lnSpc>
                <a:spcPct val="200000"/>
              </a:lnSpc>
              <a:buFont typeface="Arial" panose="020B0604020202020204" pitchFamily="34" charset="0"/>
              <a:buChar char="•"/>
            </a:pPr>
            <a:r>
              <a:rPr lang="en-US" altLang="zh-CN" sz="2400" b="0" i="1" dirty="0">
                <a:solidFill>
                  <a:srgbClr val="24292F"/>
                </a:solidFill>
                <a:effectLst/>
                <a:latin typeface="-apple-system"/>
              </a:rPr>
              <a:t>link</a:t>
            </a:r>
            <a:r>
              <a:rPr lang="en-US" altLang="zh-CN" sz="2400" b="0" i="0" dirty="0">
                <a:solidFill>
                  <a:srgbClr val="24292F"/>
                </a:solidFill>
                <a:effectLst/>
                <a:latin typeface="-apple-system"/>
              </a:rPr>
              <a:t>.</a:t>
            </a:r>
            <a:r>
              <a:rPr lang="en-US" altLang="zh-CN" sz="2400" b="1" i="0" dirty="0">
                <a:solidFill>
                  <a:srgbClr val="24292F"/>
                </a:solidFill>
                <a:effectLst/>
                <a:latin typeface="-apple-system"/>
              </a:rPr>
              <a:t>id</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id</a:t>
            </a:r>
            <a:r>
              <a:rPr lang="en-US" altLang="zh-CN" sz="2400" b="0" i="0" dirty="0">
                <a:solidFill>
                  <a:srgbClr val="24292F"/>
                </a:solidFill>
                <a:effectLst/>
                <a:latin typeface="-apple-system"/>
              </a:rPr>
              <a:t>])</a:t>
            </a:r>
          </a:p>
          <a:p>
            <a:pPr marL="285750" indent="-285750">
              <a:lnSpc>
                <a:spcPct val="200000"/>
              </a:lnSpc>
              <a:buFont typeface="Arial" panose="020B0604020202020204" pitchFamily="34" charset="0"/>
              <a:buChar char="•"/>
            </a:pPr>
            <a:r>
              <a:rPr lang="en-US" altLang="zh-CN" sz="2400" b="0" i="0" dirty="0" err="1">
                <a:solidFill>
                  <a:srgbClr val="24292F"/>
                </a:solidFill>
                <a:effectLst/>
                <a:latin typeface="-apple-system"/>
              </a:rPr>
              <a:t>link.distance</a:t>
            </a:r>
            <a:r>
              <a:rPr lang="en-US" altLang="zh-CN" sz="2400" b="0" i="0" dirty="0">
                <a:solidFill>
                  <a:srgbClr val="24292F"/>
                </a:solidFill>
                <a:effectLst/>
                <a:latin typeface="-apple-system"/>
              </a:rPr>
              <a:t>([distance]) </a:t>
            </a:r>
            <a:r>
              <a:rPr lang="zh-CN" altLang="en-US" sz="2400" b="0" i="0" dirty="0">
                <a:solidFill>
                  <a:srgbClr val="24292F"/>
                </a:solidFill>
                <a:effectLst/>
                <a:latin typeface="-apple-system"/>
              </a:rPr>
              <a:t>默认为</a:t>
            </a:r>
            <a:r>
              <a:rPr lang="en-US" altLang="zh-CN" sz="2400" b="0" i="0" dirty="0">
                <a:solidFill>
                  <a:srgbClr val="24292F"/>
                </a:solidFill>
                <a:effectLst/>
                <a:latin typeface="-apple-system"/>
              </a:rPr>
              <a:t>30</a:t>
            </a:r>
          </a:p>
          <a:p>
            <a:pPr marL="285750" indent="-285750">
              <a:lnSpc>
                <a:spcPct val="200000"/>
              </a:lnSpc>
              <a:buFont typeface="Arial" panose="020B0604020202020204" pitchFamily="34" charset="0"/>
              <a:buChar char="•"/>
            </a:pPr>
            <a:r>
              <a:rPr lang="en-US" altLang="zh-CN" sz="2400" b="0" i="1" dirty="0" err="1">
                <a:solidFill>
                  <a:srgbClr val="24292F"/>
                </a:solidFill>
                <a:effectLst/>
                <a:latin typeface="-apple-system"/>
              </a:rPr>
              <a:t>link</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strength</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strength</a:t>
            </a:r>
            <a:r>
              <a:rPr lang="en-US" altLang="zh-CN" sz="2400" b="0" i="0" dirty="0">
                <a:solidFill>
                  <a:srgbClr val="24292F"/>
                </a:solidFill>
                <a:effectLst/>
                <a:latin typeface="-apple-system"/>
              </a:rPr>
              <a:t>])</a:t>
            </a:r>
          </a:p>
        </p:txBody>
      </p:sp>
      <p:sp>
        <p:nvSpPr>
          <p:cNvPr id="9" name="文本框 8">
            <a:extLst>
              <a:ext uri="{FF2B5EF4-FFF2-40B4-BE49-F238E27FC236}">
                <a16:creationId xmlns:a16="http://schemas.microsoft.com/office/drawing/2014/main" id="{A5DCA2FF-1BF4-47A4-9F30-FCCBDE593F9E}"/>
              </a:ext>
            </a:extLst>
          </p:cNvPr>
          <p:cNvSpPr txBox="1"/>
          <p:nvPr/>
        </p:nvSpPr>
        <p:spPr>
          <a:xfrm>
            <a:off x="645566" y="1559516"/>
            <a:ext cx="6096000" cy="461665"/>
          </a:xfrm>
          <a:prstGeom prst="rect">
            <a:avLst/>
          </a:prstGeom>
          <a:noFill/>
        </p:spPr>
        <p:txBody>
          <a:bodyPr wrap="square">
            <a:spAutoFit/>
          </a:bodyPr>
          <a:lstStyle/>
          <a:p>
            <a:r>
              <a:rPr lang="en-US" altLang="zh-CN" sz="2400" b="1" i="0" dirty="0">
                <a:solidFill>
                  <a:srgbClr val="333333"/>
                </a:solidFill>
                <a:effectLst/>
                <a:latin typeface="tahoma" panose="020B0604030504040204" pitchFamily="34" charset="0"/>
              </a:rPr>
              <a:t>Links force</a:t>
            </a:r>
            <a:endParaRPr lang="zh-CN" altLang="en-US" sz="2400" b="1" dirty="0"/>
          </a:p>
        </p:txBody>
      </p:sp>
      <p:sp>
        <p:nvSpPr>
          <p:cNvPr id="11" name="文本框 10">
            <a:extLst>
              <a:ext uri="{FF2B5EF4-FFF2-40B4-BE49-F238E27FC236}">
                <a16:creationId xmlns:a16="http://schemas.microsoft.com/office/drawing/2014/main" id="{7CD53CAB-CE77-4FF7-9E8F-A9D183A341C7}"/>
              </a:ext>
            </a:extLst>
          </p:cNvPr>
          <p:cNvSpPr txBox="1"/>
          <p:nvPr/>
        </p:nvSpPr>
        <p:spPr>
          <a:xfrm>
            <a:off x="645566" y="2200327"/>
            <a:ext cx="10621524" cy="646331"/>
          </a:xfrm>
          <a:prstGeom prst="rect">
            <a:avLst/>
          </a:prstGeom>
          <a:noFill/>
        </p:spPr>
        <p:txBody>
          <a:bodyPr wrap="square">
            <a:spAutoFit/>
          </a:bodyPr>
          <a:lstStyle/>
          <a:p>
            <a:r>
              <a:rPr lang="zh-CN" altLang="en-US" dirty="0">
                <a:solidFill>
                  <a:srgbClr val="333333"/>
                </a:solidFill>
                <a:latin typeface="tahoma" panose="020B0604030504040204" pitchFamily="34" charset="0"/>
              </a:rPr>
              <a:t>链接力根据目标链接距离将节点推到一起或分开。力的强度与连接节点的距离和目标距离的差成正比，类似于弹簧力。</a:t>
            </a:r>
            <a:endParaRPr lang="en-US" altLang="zh-CN" dirty="0">
              <a:solidFill>
                <a:srgbClr val="333333"/>
              </a:solidFill>
              <a:latin typeface="tahoma" panose="020B0604030504040204" pitchFamily="34" charset="0"/>
            </a:endParaRPr>
          </a:p>
        </p:txBody>
      </p:sp>
      <p:sp>
        <p:nvSpPr>
          <p:cNvPr id="2" name="矩形: 圆角 1">
            <a:extLst>
              <a:ext uri="{FF2B5EF4-FFF2-40B4-BE49-F238E27FC236}">
                <a16:creationId xmlns:a16="http://schemas.microsoft.com/office/drawing/2014/main" id="{EDBA0925-4CE4-491E-A9EA-63B3D0313749}"/>
              </a:ext>
            </a:extLst>
          </p:cNvPr>
          <p:cNvSpPr/>
          <p:nvPr/>
        </p:nvSpPr>
        <p:spPr>
          <a:xfrm>
            <a:off x="4000500" y="5229225"/>
            <a:ext cx="1495425" cy="4572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9300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F9F99B-9533-4657-A4A6-E01DDD14783B}"/>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力导向中力的类型</a:t>
            </a:r>
          </a:p>
        </p:txBody>
      </p:sp>
      <p:sp>
        <p:nvSpPr>
          <p:cNvPr id="5" name="矩形 4">
            <a:extLst>
              <a:ext uri="{FF2B5EF4-FFF2-40B4-BE49-F238E27FC236}">
                <a16:creationId xmlns:a16="http://schemas.microsoft.com/office/drawing/2014/main" id="{E4D47380-8480-456E-8787-04646C7056FB}"/>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7" name="文本框 6">
            <a:extLst>
              <a:ext uri="{FF2B5EF4-FFF2-40B4-BE49-F238E27FC236}">
                <a16:creationId xmlns:a16="http://schemas.microsoft.com/office/drawing/2014/main" id="{C5BACF8A-77AA-4391-81D4-507A6DD8112F}"/>
              </a:ext>
            </a:extLst>
          </p:cNvPr>
          <p:cNvSpPr txBox="1"/>
          <p:nvPr/>
        </p:nvSpPr>
        <p:spPr>
          <a:xfrm>
            <a:off x="645565" y="2748805"/>
            <a:ext cx="9980393" cy="2944332"/>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b="0" i="0" dirty="0">
                <a:solidFill>
                  <a:srgbClr val="24292F"/>
                </a:solidFill>
                <a:effectLst/>
                <a:latin typeface="-apple-system"/>
              </a:rPr>
              <a:t>d3.</a:t>
            </a:r>
            <a:r>
              <a:rPr lang="en-US" altLang="zh-CN" sz="2400" b="1" i="0" dirty="0">
                <a:solidFill>
                  <a:srgbClr val="24292F"/>
                </a:solidFill>
                <a:effectLst/>
                <a:latin typeface="-apple-system"/>
              </a:rPr>
              <a:t>forceManyBody</a:t>
            </a:r>
            <a:r>
              <a:rPr lang="en-US" altLang="zh-CN" sz="2400" b="0" i="0" dirty="0">
                <a:solidFill>
                  <a:srgbClr val="24292F"/>
                </a:solidFill>
                <a:effectLst/>
                <a:latin typeface="-apple-system"/>
              </a:rPr>
              <a:t>()</a:t>
            </a:r>
          </a:p>
          <a:p>
            <a:pPr marL="342900" indent="-342900">
              <a:lnSpc>
                <a:spcPct val="200000"/>
              </a:lnSpc>
              <a:buFont typeface="Arial" panose="020B0604020202020204" pitchFamily="34" charset="0"/>
              <a:buChar char="•"/>
            </a:pPr>
            <a:r>
              <a:rPr lang="en-US" altLang="zh-CN" sz="2400" b="0" i="1" dirty="0" err="1">
                <a:solidFill>
                  <a:srgbClr val="24292F"/>
                </a:solidFill>
                <a:effectLst/>
                <a:latin typeface="-apple-system"/>
              </a:rPr>
              <a:t>manyBody</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strength</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strength</a:t>
            </a:r>
            <a:r>
              <a:rPr lang="en-US" altLang="zh-CN" sz="2400" b="0" i="0" dirty="0">
                <a:solidFill>
                  <a:srgbClr val="24292F"/>
                </a:solidFill>
                <a:effectLst/>
                <a:latin typeface="-apple-system"/>
              </a:rPr>
              <a:t>]) </a:t>
            </a:r>
            <a:r>
              <a:rPr lang="zh-CN" altLang="en-US" sz="2000" b="0" i="0" dirty="0">
                <a:solidFill>
                  <a:srgbClr val="24292F"/>
                </a:solidFill>
                <a:effectLst/>
                <a:latin typeface="-apple-system"/>
              </a:rPr>
              <a:t>默认为</a:t>
            </a:r>
            <a:r>
              <a:rPr lang="en-US" altLang="zh-CN" sz="2000" b="0" i="0" dirty="0">
                <a:solidFill>
                  <a:srgbClr val="24292F"/>
                </a:solidFill>
                <a:effectLst/>
                <a:latin typeface="-apple-system"/>
              </a:rPr>
              <a:t>-30</a:t>
            </a:r>
            <a:r>
              <a:rPr lang="zh-CN" altLang="en-US" sz="2000" b="0" i="0" dirty="0">
                <a:solidFill>
                  <a:srgbClr val="24292F"/>
                </a:solidFill>
                <a:effectLst/>
                <a:latin typeface="-apple-system"/>
              </a:rPr>
              <a:t>，斥力</a:t>
            </a:r>
            <a:endParaRPr lang="en-US" altLang="zh-CN" sz="2400" b="0" i="0" dirty="0">
              <a:solidFill>
                <a:srgbClr val="24292F"/>
              </a:solidFill>
              <a:effectLst/>
              <a:latin typeface="-apple-system"/>
            </a:endParaRPr>
          </a:p>
          <a:p>
            <a:pPr marL="342900" indent="-342900">
              <a:lnSpc>
                <a:spcPct val="200000"/>
              </a:lnSpc>
              <a:buFont typeface="Arial" panose="020B0604020202020204" pitchFamily="34" charset="0"/>
              <a:buChar char="•"/>
            </a:pPr>
            <a:r>
              <a:rPr lang="en-US" altLang="zh-CN" sz="2400" b="0" i="1" dirty="0" err="1">
                <a:solidFill>
                  <a:srgbClr val="24292F"/>
                </a:solidFill>
                <a:effectLst/>
                <a:latin typeface="-apple-system"/>
              </a:rPr>
              <a:t>manyBody</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distanceMin</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distance</a:t>
            </a:r>
            <a:r>
              <a:rPr lang="en-US" altLang="zh-CN" sz="2400" b="0" i="0" dirty="0">
                <a:solidFill>
                  <a:srgbClr val="24292F"/>
                </a:solidFill>
                <a:effectLst/>
                <a:latin typeface="-apple-system"/>
              </a:rPr>
              <a:t>])</a:t>
            </a:r>
            <a:r>
              <a:rPr lang="zh-CN" altLang="en-US" sz="2400" b="0" i="0" dirty="0">
                <a:solidFill>
                  <a:srgbClr val="333333"/>
                </a:solidFill>
                <a:effectLst/>
                <a:latin typeface="tahoma" panose="020B0604030504040204" pitchFamily="34" charset="0"/>
              </a:rPr>
              <a:t> </a:t>
            </a:r>
            <a:r>
              <a:rPr lang="zh-CN" altLang="en-US" sz="2000" b="0" i="0" dirty="0">
                <a:solidFill>
                  <a:srgbClr val="333333"/>
                </a:solidFill>
                <a:effectLst/>
                <a:latin typeface="tahoma" panose="020B0604030504040204" pitchFamily="34" charset="0"/>
              </a:rPr>
              <a:t>设置节点间考虑该力的最小距离</a:t>
            </a:r>
            <a:endParaRPr lang="en-US" altLang="zh-CN" sz="2000" b="0" i="0" dirty="0">
              <a:solidFill>
                <a:srgbClr val="333333"/>
              </a:solidFill>
              <a:effectLst/>
              <a:latin typeface="tahoma" panose="020B0604030504040204" pitchFamily="34" charset="0"/>
            </a:endParaRPr>
          </a:p>
          <a:p>
            <a:pPr marL="342900" indent="-342900">
              <a:lnSpc>
                <a:spcPct val="200000"/>
              </a:lnSpc>
              <a:buFont typeface="Arial" panose="020B0604020202020204" pitchFamily="34" charset="0"/>
              <a:buChar char="•"/>
            </a:pPr>
            <a:r>
              <a:rPr lang="en-US" altLang="zh-CN" sz="2400" b="0" i="1" dirty="0" err="1">
                <a:solidFill>
                  <a:srgbClr val="24292F"/>
                </a:solidFill>
                <a:effectLst/>
                <a:latin typeface="-apple-system"/>
              </a:rPr>
              <a:t>manyBody</a:t>
            </a:r>
            <a:r>
              <a:rPr lang="en-US" altLang="zh-CN" sz="2400" b="0" i="0" dirty="0" err="1">
                <a:solidFill>
                  <a:srgbClr val="24292F"/>
                </a:solidFill>
                <a:effectLst/>
                <a:latin typeface="-apple-system"/>
              </a:rPr>
              <a:t>.</a:t>
            </a:r>
            <a:r>
              <a:rPr lang="en-US" altLang="zh-CN" sz="2400" b="1" i="0" dirty="0" err="1">
                <a:solidFill>
                  <a:srgbClr val="24292F"/>
                </a:solidFill>
                <a:effectLst/>
                <a:latin typeface="-apple-system"/>
              </a:rPr>
              <a:t>distanceMax</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distance</a:t>
            </a:r>
            <a:r>
              <a:rPr lang="en-US" altLang="zh-CN" sz="2400" b="0" i="0" dirty="0">
                <a:solidFill>
                  <a:srgbClr val="24292F"/>
                </a:solidFill>
                <a:effectLst/>
                <a:latin typeface="-apple-system"/>
              </a:rPr>
              <a:t>]) </a:t>
            </a:r>
            <a:r>
              <a:rPr lang="zh-CN" altLang="en-US" sz="2000" b="0" i="0" dirty="0">
                <a:solidFill>
                  <a:srgbClr val="333333"/>
                </a:solidFill>
                <a:effectLst/>
                <a:latin typeface="tahoma" panose="020B0604030504040204" pitchFamily="34" charset="0"/>
              </a:rPr>
              <a:t>设置节点间考虑该力的最大距离</a:t>
            </a:r>
            <a:endParaRPr lang="en-US" altLang="zh-CN" sz="2400" b="0" i="0" dirty="0">
              <a:solidFill>
                <a:srgbClr val="24292F"/>
              </a:solidFill>
              <a:effectLst/>
              <a:latin typeface="-apple-system"/>
            </a:endParaRPr>
          </a:p>
        </p:txBody>
      </p:sp>
      <p:sp>
        <p:nvSpPr>
          <p:cNvPr id="9" name="文本框 8">
            <a:extLst>
              <a:ext uri="{FF2B5EF4-FFF2-40B4-BE49-F238E27FC236}">
                <a16:creationId xmlns:a16="http://schemas.microsoft.com/office/drawing/2014/main" id="{A5DCA2FF-1BF4-47A4-9F30-FCCBDE593F9E}"/>
              </a:ext>
            </a:extLst>
          </p:cNvPr>
          <p:cNvSpPr txBox="1"/>
          <p:nvPr/>
        </p:nvSpPr>
        <p:spPr>
          <a:xfrm>
            <a:off x="645566" y="1559516"/>
            <a:ext cx="6096000" cy="461665"/>
          </a:xfrm>
          <a:prstGeom prst="rect">
            <a:avLst/>
          </a:prstGeom>
          <a:noFill/>
        </p:spPr>
        <p:txBody>
          <a:bodyPr wrap="square">
            <a:spAutoFit/>
          </a:bodyPr>
          <a:lstStyle/>
          <a:p>
            <a:r>
              <a:rPr lang="en-US" altLang="zh-CN" sz="2400" b="1" i="0" dirty="0">
                <a:solidFill>
                  <a:srgbClr val="333333"/>
                </a:solidFill>
                <a:effectLst/>
                <a:latin typeface="tahoma" panose="020B0604030504040204" pitchFamily="34" charset="0"/>
              </a:rPr>
              <a:t>Many-Body force</a:t>
            </a:r>
          </a:p>
        </p:txBody>
      </p:sp>
      <p:sp>
        <p:nvSpPr>
          <p:cNvPr id="11" name="文本框 10">
            <a:extLst>
              <a:ext uri="{FF2B5EF4-FFF2-40B4-BE49-F238E27FC236}">
                <a16:creationId xmlns:a16="http://schemas.microsoft.com/office/drawing/2014/main" id="{7CD53CAB-CE77-4FF7-9E8F-A9D183A341C7}"/>
              </a:ext>
            </a:extLst>
          </p:cNvPr>
          <p:cNvSpPr txBox="1"/>
          <p:nvPr/>
        </p:nvSpPr>
        <p:spPr>
          <a:xfrm>
            <a:off x="645566" y="2200327"/>
            <a:ext cx="10621524" cy="646331"/>
          </a:xfrm>
          <a:prstGeom prst="rect">
            <a:avLst/>
          </a:prstGeom>
          <a:noFill/>
        </p:spPr>
        <p:txBody>
          <a:bodyPr wrap="square">
            <a:spAutoFit/>
          </a:bodyPr>
          <a:lstStyle/>
          <a:p>
            <a:r>
              <a:rPr lang="zh-CN" altLang="en-US" b="0" i="0" dirty="0">
                <a:solidFill>
                  <a:srgbClr val="333333"/>
                </a:solidFill>
                <a:effectLst/>
                <a:latin typeface="tahoma" panose="020B0604030504040204" pitchFamily="34" charset="0"/>
              </a:rPr>
              <a:t>多体作用力</a:t>
            </a:r>
            <a:r>
              <a:rPr lang="en-US" altLang="zh-CN" b="0" i="0" dirty="0">
                <a:solidFill>
                  <a:srgbClr val="333333"/>
                </a:solidFill>
                <a:effectLst/>
                <a:latin typeface="tahoma" panose="020B0604030504040204" pitchFamily="34" charset="0"/>
              </a:rPr>
              <a:t>(</a:t>
            </a:r>
            <a:r>
              <a:rPr lang="zh-CN" altLang="en-US" b="0" i="0" dirty="0">
                <a:solidFill>
                  <a:srgbClr val="333333"/>
                </a:solidFill>
                <a:effectLst/>
                <a:latin typeface="tahoma" panose="020B0604030504040204" pitchFamily="34" charset="0"/>
              </a:rPr>
              <a:t>或</a:t>
            </a:r>
            <a:r>
              <a:rPr lang="en-US" altLang="zh-CN" b="0" i="0" dirty="0">
                <a:solidFill>
                  <a:srgbClr val="333333"/>
                </a:solidFill>
                <a:effectLst/>
                <a:latin typeface="tahoma" panose="020B0604030504040204" pitchFamily="34" charset="0"/>
              </a:rPr>
              <a:t>n</a:t>
            </a:r>
            <a:r>
              <a:rPr lang="zh-CN" altLang="en-US" b="0" i="0" dirty="0">
                <a:solidFill>
                  <a:srgbClr val="333333"/>
                </a:solidFill>
                <a:effectLst/>
                <a:latin typeface="tahoma" panose="020B0604030504040204" pitchFamily="34" charset="0"/>
              </a:rPr>
              <a:t>体力</a:t>
            </a:r>
            <a:r>
              <a:rPr lang="en-US" altLang="zh-CN" b="0" i="0" dirty="0">
                <a:solidFill>
                  <a:srgbClr val="333333"/>
                </a:solidFill>
                <a:effectLst/>
                <a:latin typeface="tahoma" panose="020B0604030504040204" pitchFamily="34" charset="0"/>
              </a:rPr>
              <a:t>)</a:t>
            </a:r>
            <a:r>
              <a:rPr lang="zh-CN" altLang="en-US" b="0" i="0" dirty="0">
                <a:solidFill>
                  <a:srgbClr val="333333"/>
                </a:solidFill>
                <a:effectLst/>
                <a:latin typeface="tahoma" panose="020B0604030504040204" pitchFamily="34" charset="0"/>
              </a:rPr>
              <a:t>在所有节点之间相互作用。如果</a:t>
            </a:r>
            <a:r>
              <a:rPr lang="en-US" altLang="zh-CN" b="0" i="0" dirty="0">
                <a:solidFill>
                  <a:srgbClr val="333333"/>
                </a:solidFill>
                <a:effectLst/>
                <a:latin typeface="tahoma" panose="020B0604030504040204" pitchFamily="34" charset="0"/>
              </a:rPr>
              <a:t>strength</a:t>
            </a:r>
            <a:r>
              <a:rPr lang="zh-CN" altLang="en-US" b="0" i="0" dirty="0">
                <a:solidFill>
                  <a:srgbClr val="333333"/>
                </a:solidFill>
                <a:effectLst/>
                <a:latin typeface="tahoma" panose="020B0604030504040204" pitchFamily="34" charset="0"/>
              </a:rPr>
              <a:t>是正的，用来模拟重力</a:t>
            </a:r>
            <a:r>
              <a:rPr lang="en-US" altLang="zh-CN" b="0" i="0" dirty="0">
                <a:solidFill>
                  <a:srgbClr val="333333"/>
                </a:solidFill>
                <a:effectLst/>
                <a:latin typeface="tahoma" panose="020B0604030504040204" pitchFamily="34" charset="0"/>
              </a:rPr>
              <a:t>(</a:t>
            </a:r>
            <a:r>
              <a:rPr lang="zh-CN" altLang="en-US" b="0" i="0" dirty="0">
                <a:solidFill>
                  <a:srgbClr val="333333"/>
                </a:solidFill>
                <a:effectLst/>
                <a:latin typeface="tahoma" panose="020B0604030504040204" pitchFamily="34" charset="0"/>
              </a:rPr>
              <a:t>引力</a:t>
            </a:r>
            <a:r>
              <a:rPr lang="en-US" altLang="zh-CN" b="0" i="0" dirty="0">
                <a:solidFill>
                  <a:srgbClr val="333333"/>
                </a:solidFill>
                <a:effectLst/>
                <a:latin typeface="tahoma" panose="020B0604030504040204" pitchFamily="34" charset="0"/>
              </a:rPr>
              <a:t>)</a:t>
            </a:r>
            <a:r>
              <a:rPr lang="zh-CN" altLang="en-US" b="0" i="0" dirty="0">
                <a:solidFill>
                  <a:srgbClr val="333333"/>
                </a:solidFill>
                <a:effectLst/>
                <a:latin typeface="tahoma" panose="020B0604030504040204" pitchFamily="34" charset="0"/>
              </a:rPr>
              <a:t>，如果</a:t>
            </a:r>
            <a:r>
              <a:rPr lang="en-US" altLang="zh-CN" b="0" i="0" dirty="0">
                <a:solidFill>
                  <a:srgbClr val="333333"/>
                </a:solidFill>
                <a:effectLst/>
                <a:latin typeface="tahoma" panose="020B0604030504040204" pitchFamily="34" charset="0"/>
              </a:rPr>
              <a:t>strength</a:t>
            </a:r>
            <a:r>
              <a:rPr lang="zh-CN" altLang="en-US" b="0" i="0" dirty="0">
                <a:solidFill>
                  <a:srgbClr val="333333"/>
                </a:solidFill>
                <a:effectLst/>
                <a:latin typeface="tahoma" panose="020B0604030504040204" pitchFamily="34" charset="0"/>
              </a:rPr>
              <a:t>是负的，用来模拟静电电荷</a:t>
            </a:r>
            <a:r>
              <a:rPr lang="en-US" altLang="zh-CN" b="0" i="0" dirty="0">
                <a:solidFill>
                  <a:srgbClr val="333333"/>
                </a:solidFill>
                <a:effectLst/>
                <a:latin typeface="tahoma" panose="020B0604030504040204" pitchFamily="34" charset="0"/>
              </a:rPr>
              <a:t>(</a:t>
            </a:r>
            <a:r>
              <a:rPr lang="zh-CN" altLang="en-US" b="0" i="0" dirty="0">
                <a:solidFill>
                  <a:srgbClr val="333333"/>
                </a:solidFill>
                <a:effectLst/>
                <a:latin typeface="tahoma" panose="020B0604030504040204" pitchFamily="34" charset="0"/>
              </a:rPr>
              <a:t>斥力</a:t>
            </a:r>
            <a:r>
              <a:rPr lang="en-US" altLang="zh-CN" b="0" i="0" dirty="0">
                <a:solidFill>
                  <a:srgbClr val="333333"/>
                </a:solidFill>
                <a:effectLst/>
                <a:latin typeface="tahoma" panose="020B0604030504040204" pitchFamily="34" charset="0"/>
              </a:rPr>
              <a:t>)</a:t>
            </a:r>
            <a:r>
              <a:rPr lang="zh-CN" altLang="en-US" b="0" i="0" dirty="0">
                <a:solidFill>
                  <a:srgbClr val="333333"/>
                </a:solidFill>
                <a:effectLst/>
                <a:latin typeface="tahoma" panose="020B0604030504040204" pitchFamily="34" charset="0"/>
              </a:rPr>
              <a:t>。</a:t>
            </a:r>
            <a:endParaRPr lang="en-US" altLang="zh-CN" dirty="0">
              <a:solidFill>
                <a:srgbClr val="333333"/>
              </a:solidFill>
              <a:latin typeface="tahoma" panose="020B0604030504040204" pitchFamily="34" charset="0"/>
            </a:endParaRPr>
          </a:p>
        </p:txBody>
      </p:sp>
    </p:spTree>
    <p:extLst>
      <p:ext uri="{BB962C8B-B14F-4D97-AF65-F5344CB8AC3E}">
        <p14:creationId xmlns:p14="http://schemas.microsoft.com/office/powerpoint/2010/main" val="4086803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8D4778E-2376-43F1-BDB2-305DAF428A3F}"/>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目录</a:t>
            </a:r>
          </a:p>
        </p:txBody>
      </p:sp>
      <p:sp>
        <p:nvSpPr>
          <p:cNvPr id="5" name="矩形 4">
            <a:extLst>
              <a:ext uri="{FF2B5EF4-FFF2-40B4-BE49-F238E27FC236}">
                <a16:creationId xmlns:a16="http://schemas.microsoft.com/office/drawing/2014/main" id="{F9587832-FEED-4CE6-8586-3046F1DD3DB4}"/>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6" name="文本框 5">
            <a:extLst>
              <a:ext uri="{FF2B5EF4-FFF2-40B4-BE49-F238E27FC236}">
                <a16:creationId xmlns:a16="http://schemas.microsoft.com/office/drawing/2014/main" id="{5984A21C-303C-4DC2-94A0-C5D55AB74861}"/>
              </a:ext>
            </a:extLst>
          </p:cNvPr>
          <p:cNvSpPr txBox="1"/>
          <p:nvPr/>
        </p:nvSpPr>
        <p:spPr>
          <a:xfrm>
            <a:off x="550505" y="1427584"/>
            <a:ext cx="6932645" cy="480131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网络数据可视化</a:t>
            </a:r>
            <a:endParaRPr lang="en-US" altLang="zh-CN" dirty="0"/>
          </a:p>
          <a:p>
            <a:pPr marL="742950" lvl="1" indent="-285750">
              <a:buFont typeface="Arial" panose="020B0604020202020204" pitchFamily="34" charset="0"/>
              <a:buChar char="•"/>
            </a:pPr>
            <a:r>
              <a:rPr lang="zh-CN" altLang="en-US" dirty="0"/>
              <a:t>常见的图可视化方法与技术</a:t>
            </a:r>
            <a:endParaRPr lang="en-US" altLang="zh-CN" dirty="0"/>
          </a:p>
          <a:p>
            <a:pPr marL="742950" lvl="1" indent="-285750">
              <a:buFont typeface="Arial" panose="020B0604020202020204" pitchFamily="34" charset="0"/>
              <a:buChar char="•"/>
            </a:pPr>
            <a:r>
              <a:rPr lang="en-US" altLang="zh-CN" dirty="0"/>
              <a:t>D3 </a:t>
            </a:r>
            <a:r>
              <a:rPr lang="zh-CN" altLang="en-US" dirty="0"/>
              <a:t>力导向</a:t>
            </a:r>
            <a:endParaRPr lang="en-US" altLang="zh-CN" dirty="0"/>
          </a:p>
          <a:p>
            <a:pPr marL="1200150" lvl="2" indent="-285750">
              <a:buFont typeface="Arial" panose="020B0604020202020204" pitchFamily="34" charset="0"/>
              <a:buChar char="•"/>
            </a:pPr>
            <a:r>
              <a:rPr lang="en-US" altLang="zh-CN" dirty="0"/>
              <a:t>Centering</a:t>
            </a:r>
            <a:r>
              <a:rPr lang="zh-CN" altLang="en-US" dirty="0"/>
              <a:t>、</a:t>
            </a:r>
            <a:r>
              <a:rPr lang="en-US" altLang="zh-CN" dirty="0"/>
              <a:t>Collision</a:t>
            </a:r>
            <a:r>
              <a:rPr lang="zh-CN" altLang="en-US" dirty="0"/>
              <a:t>、</a:t>
            </a:r>
            <a:r>
              <a:rPr lang="en-US" altLang="zh-CN" dirty="0"/>
              <a:t>Links</a:t>
            </a:r>
            <a:r>
              <a:rPr lang="zh-CN" altLang="en-US" dirty="0"/>
              <a:t>、</a:t>
            </a:r>
            <a:r>
              <a:rPr lang="en-US" altLang="zh-CN" dirty="0"/>
              <a:t>Many-Body</a:t>
            </a:r>
            <a:r>
              <a:rPr lang="zh-CN" altLang="en-US" dirty="0"/>
              <a:t>、</a:t>
            </a:r>
            <a:r>
              <a:rPr lang="en-US" altLang="zh-CN" dirty="0"/>
              <a:t>Positioning</a:t>
            </a:r>
          </a:p>
          <a:p>
            <a:pPr marL="1200150" lvl="2" indent="-285750">
              <a:buFont typeface="Arial" panose="020B0604020202020204" pitchFamily="34" charset="0"/>
              <a:buChar char="•"/>
            </a:pPr>
            <a:r>
              <a:rPr lang="zh-CN" altLang="en-US" dirty="0"/>
              <a:t>一个简单的节点链接图</a:t>
            </a:r>
            <a:endParaRPr lang="en-US" altLang="zh-CN" dirty="0"/>
          </a:p>
          <a:p>
            <a:pPr marL="742950" lvl="1" indent="-285750">
              <a:buFont typeface="Arial" panose="020B0604020202020204" pitchFamily="34" charset="0"/>
              <a:buChar char="•"/>
            </a:pPr>
            <a:r>
              <a:rPr lang="en-US" altLang="zh-CN" dirty="0"/>
              <a:t>Gephi</a:t>
            </a:r>
          </a:p>
          <a:p>
            <a:pPr marL="1200150" lvl="2" indent="-285750">
              <a:buFont typeface="Arial" panose="020B0604020202020204" pitchFamily="34" charset="0"/>
              <a:buChar char="•"/>
            </a:pPr>
            <a:r>
              <a:rPr lang="zh-CN" altLang="en-US" dirty="0"/>
              <a:t>简介</a:t>
            </a:r>
            <a:endParaRPr lang="en-US" altLang="zh-CN" dirty="0"/>
          </a:p>
          <a:p>
            <a:pPr marL="1200150" lvl="2" indent="-285750">
              <a:buFont typeface="Arial" panose="020B0604020202020204" pitchFamily="34" charset="0"/>
              <a:buChar char="•"/>
            </a:pPr>
            <a:r>
              <a:rPr lang="zh-CN" altLang="en-US" dirty="0"/>
              <a:t>一个简单的使用案例</a:t>
            </a:r>
            <a:endParaRPr lang="en-US" altLang="zh-CN" dirty="0"/>
          </a:p>
          <a:p>
            <a:pPr marL="285750" indent="-285750">
              <a:buFont typeface="Arial" panose="020B0604020202020204" pitchFamily="34" charset="0"/>
              <a:buChar char="•"/>
            </a:pPr>
            <a:r>
              <a:rPr lang="zh-CN" altLang="en-US" dirty="0"/>
              <a:t>层级数据可视化</a:t>
            </a:r>
            <a:endParaRPr lang="en-US" altLang="zh-CN" dirty="0"/>
          </a:p>
          <a:p>
            <a:pPr marL="742950" lvl="1" indent="-285750">
              <a:buFont typeface="Arial" panose="020B0604020202020204" pitchFamily="34" charset="0"/>
              <a:buChar char="•"/>
            </a:pPr>
            <a:r>
              <a:rPr lang="en-US" altLang="zh-CN" dirty="0"/>
              <a:t>Node-link</a:t>
            </a:r>
            <a:r>
              <a:rPr lang="zh-CN" altLang="en-US" dirty="0"/>
              <a:t>：</a:t>
            </a:r>
            <a:r>
              <a:rPr lang="en-US" altLang="zh-CN" dirty="0"/>
              <a:t>Tree</a:t>
            </a:r>
            <a:r>
              <a:rPr lang="zh-CN" altLang="en-US" dirty="0"/>
              <a:t>及其变种</a:t>
            </a:r>
            <a:endParaRPr lang="en-US" altLang="zh-CN" dirty="0"/>
          </a:p>
          <a:p>
            <a:pPr marL="742950" lvl="1" indent="-285750">
              <a:buFont typeface="Arial" panose="020B0604020202020204" pitchFamily="34" charset="0"/>
              <a:buChar char="•"/>
            </a:pPr>
            <a:r>
              <a:rPr lang="en-US" altLang="zh-CN" dirty="0"/>
              <a:t>Space division</a:t>
            </a:r>
            <a:r>
              <a:rPr lang="zh-CN" altLang="en-US" dirty="0"/>
              <a:t>：</a:t>
            </a:r>
            <a:r>
              <a:rPr lang="en-US" altLang="zh-CN" dirty="0"/>
              <a:t> Circle-packing diagram</a:t>
            </a:r>
            <a:r>
              <a:rPr lang="zh-CN" altLang="en-US" dirty="0"/>
              <a:t>、</a:t>
            </a:r>
            <a:r>
              <a:rPr lang="en-US" altLang="zh-CN" dirty="0"/>
              <a:t>Treemap</a:t>
            </a:r>
            <a:r>
              <a:rPr lang="zh-CN" altLang="en-US" dirty="0"/>
              <a:t>及其变种</a:t>
            </a:r>
            <a:endParaRPr lang="en-US" altLang="zh-CN" dirty="0"/>
          </a:p>
          <a:p>
            <a:pPr marL="742950" lvl="1" indent="-285750">
              <a:buFont typeface="Arial" panose="020B0604020202020204" pitchFamily="34" charset="0"/>
              <a:buChar char="•"/>
            </a:pPr>
            <a:r>
              <a:rPr lang="zh-CN" altLang="en-US" dirty="0"/>
              <a:t>其他</a:t>
            </a:r>
            <a:endParaRPr lang="en-US" altLang="zh-CN" dirty="0"/>
          </a:p>
          <a:p>
            <a:pPr marL="285750" indent="-285750">
              <a:buFont typeface="Arial" panose="020B0604020202020204" pitchFamily="34" charset="0"/>
              <a:buChar char="•"/>
            </a:pPr>
            <a:r>
              <a:rPr lang="zh-CN" altLang="en-US" dirty="0"/>
              <a:t>实验</a:t>
            </a:r>
            <a:endParaRPr lang="en-US" altLang="zh-CN" dirty="0"/>
          </a:p>
          <a:p>
            <a:pPr marL="742950" lvl="1" indent="-285750">
              <a:buFont typeface="Arial" panose="020B0604020202020204" pitchFamily="34" charset="0"/>
              <a:buChar char="•"/>
            </a:pPr>
            <a:r>
              <a:rPr lang="zh-CN" altLang="en-US" dirty="0"/>
              <a:t>使用</a:t>
            </a:r>
            <a:r>
              <a:rPr lang="en-US" altLang="zh-CN" dirty="0"/>
              <a:t>d3 </a:t>
            </a:r>
            <a:r>
              <a:rPr lang="zh-CN" altLang="en-US" dirty="0"/>
              <a:t>力导向绘制</a:t>
            </a:r>
            <a:r>
              <a:rPr lang="en-US" altLang="zh-CN" dirty="0" err="1"/>
              <a:t>WebKit</a:t>
            </a:r>
            <a:r>
              <a:rPr lang="en-US" altLang="zh-CN" dirty="0"/>
              <a:t> </a:t>
            </a:r>
            <a:r>
              <a:rPr lang="zh-CN" altLang="en-US" dirty="0"/>
              <a:t>模块关系依赖图</a:t>
            </a:r>
            <a:endParaRPr lang="en-US" altLang="zh-CN" dirty="0"/>
          </a:p>
          <a:p>
            <a:pPr marL="742950" lvl="1" indent="-285750">
              <a:buFont typeface="Arial" panose="020B0604020202020204" pitchFamily="34" charset="0"/>
              <a:buChar char="•"/>
            </a:pPr>
            <a:r>
              <a:rPr lang="zh-CN" altLang="en-US" dirty="0"/>
              <a:t>使用</a:t>
            </a:r>
            <a:r>
              <a:rPr lang="en-US" altLang="zh-CN" dirty="0"/>
              <a:t>d3 Voronoi</a:t>
            </a:r>
            <a:r>
              <a:rPr lang="zh-CN" altLang="en-US" dirty="0"/>
              <a:t>绘制世界</a:t>
            </a:r>
            <a:r>
              <a:rPr lang="en-US" altLang="zh-CN" dirty="0"/>
              <a:t>GDP</a:t>
            </a:r>
            <a:r>
              <a:rPr lang="zh-CN" altLang="en-US" dirty="0"/>
              <a:t>和人口分布</a:t>
            </a:r>
            <a:endParaRPr lang="en-US" altLang="zh-CN" dirty="0"/>
          </a:p>
          <a:p>
            <a:pPr marL="742950" lvl="1" indent="-285750">
              <a:buFont typeface="Arial" panose="020B0604020202020204" pitchFamily="34" charset="0"/>
              <a:buChar char="•"/>
            </a:pPr>
            <a:r>
              <a:rPr lang="zh-CN" altLang="en-US" dirty="0"/>
              <a:t>使用</a:t>
            </a:r>
            <a:r>
              <a:rPr lang="en-US" altLang="zh-CN" dirty="0"/>
              <a:t>Gephi</a:t>
            </a:r>
            <a:r>
              <a:rPr lang="zh-CN" altLang="en-US" dirty="0"/>
              <a:t>绘制可视化论文引用网络</a:t>
            </a:r>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57758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BF9F99B-9533-4657-A4A6-E01DDD14783B}"/>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力导向中力的类型</a:t>
            </a:r>
          </a:p>
        </p:txBody>
      </p:sp>
      <p:sp>
        <p:nvSpPr>
          <p:cNvPr id="5" name="矩形 4">
            <a:extLst>
              <a:ext uri="{FF2B5EF4-FFF2-40B4-BE49-F238E27FC236}">
                <a16:creationId xmlns:a16="http://schemas.microsoft.com/office/drawing/2014/main" id="{E4D47380-8480-456E-8787-04646C7056FB}"/>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7" name="文本框 6">
            <a:extLst>
              <a:ext uri="{FF2B5EF4-FFF2-40B4-BE49-F238E27FC236}">
                <a16:creationId xmlns:a16="http://schemas.microsoft.com/office/drawing/2014/main" id="{C5BACF8A-77AA-4391-81D4-507A6DD8112F}"/>
              </a:ext>
            </a:extLst>
          </p:cNvPr>
          <p:cNvSpPr txBox="1"/>
          <p:nvPr/>
        </p:nvSpPr>
        <p:spPr>
          <a:xfrm>
            <a:off x="645565" y="2834530"/>
            <a:ext cx="9980393" cy="2204899"/>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b="0" i="0" dirty="0">
                <a:solidFill>
                  <a:srgbClr val="24292F"/>
                </a:solidFill>
                <a:effectLst/>
                <a:latin typeface="-apple-system"/>
              </a:rPr>
              <a:t>d3.</a:t>
            </a:r>
            <a:r>
              <a:rPr lang="en-US" altLang="zh-CN" sz="2400" b="1" i="0" dirty="0">
                <a:solidFill>
                  <a:srgbClr val="24292F"/>
                </a:solidFill>
                <a:effectLst/>
                <a:latin typeface="-apple-system"/>
              </a:rPr>
              <a:t>forceX</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x</a:t>
            </a:r>
            <a:r>
              <a:rPr lang="en-US" altLang="zh-CN" sz="2400" b="0" i="0" dirty="0">
                <a:solidFill>
                  <a:srgbClr val="24292F"/>
                </a:solidFill>
                <a:effectLst/>
                <a:latin typeface="-apple-system"/>
              </a:rPr>
              <a:t>]) </a:t>
            </a:r>
            <a:r>
              <a:rPr lang="zh-CN" altLang="en-US" sz="2400" b="0" i="0" dirty="0">
                <a:solidFill>
                  <a:srgbClr val="24292F"/>
                </a:solidFill>
                <a:effectLst/>
                <a:latin typeface="-apple-system"/>
              </a:rPr>
              <a:t>默认为</a:t>
            </a:r>
            <a:r>
              <a:rPr lang="en-US" altLang="zh-CN" sz="2400" b="0" i="0" dirty="0">
                <a:solidFill>
                  <a:srgbClr val="24292F"/>
                </a:solidFill>
                <a:effectLst/>
                <a:latin typeface="-apple-system"/>
              </a:rPr>
              <a:t>0</a:t>
            </a:r>
          </a:p>
          <a:p>
            <a:pPr marL="342900" indent="-342900">
              <a:lnSpc>
                <a:spcPct val="200000"/>
              </a:lnSpc>
              <a:buFont typeface="Arial" panose="020B0604020202020204" pitchFamily="34" charset="0"/>
              <a:buChar char="•"/>
            </a:pPr>
            <a:r>
              <a:rPr lang="en-US" altLang="zh-CN" sz="2400" b="0" i="0" dirty="0">
                <a:solidFill>
                  <a:srgbClr val="24292F"/>
                </a:solidFill>
                <a:effectLst/>
                <a:latin typeface="-apple-system"/>
              </a:rPr>
              <a:t>d3.</a:t>
            </a:r>
            <a:r>
              <a:rPr lang="en-US" altLang="zh-CN" sz="2400" b="1" i="0" dirty="0">
                <a:solidFill>
                  <a:srgbClr val="24292F"/>
                </a:solidFill>
                <a:effectLst/>
                <a:latin typeface="-apple-system"/>
              </a:rPr>
              <a:t>forceY</a:t>
            </a:r>
            <a:r>
              <a:rPr lang="en-US" altLang="zh-CN" sz="2400" b="0" i="0" dirty="0">
                <a:solidFill>
                  <a:srgbClr val="24292F"/>
                </a:solidFill>
                <a:effectLst/>
                <a:latin typeface="-apple-system"/>
              </a:rPr>
              <a:t>([</a:t>
            </a:r>
            <a:r>
              <a:rPr lang="en-US" altLang="zh-CN" sz="2400" b="0" i="1" dirty="0">
                <a:solidFill>
                  <a:srgbClr val="24292F"/>
                </a:solidFill>
                <a:effectLst/>
                <a:latin typeface="-apple-system"/>
              </a:rPr>
              <a:t>y</a:t>
            </a:r>
            <a:r>
              <a:rPr lang="en-US" altLang="zh-CN" sz="2400" b="0" i="0" dirty="0">
                <a:solidFill>
                  <a:srgbClr val="24292F"/>
                </a:solidFill>
                <a:effectLst/>
                <a:latin typeface="-apple-system"/>
              </a:rPr>
              <a:t>]) </a:t>
            </a:r>
            <a:r>
              <a:rPr lang="zh-CN" altLang="en-US" sz="2400" b="0" i="0" dirty="0">
                <a:solidFill>
                  <a:srgbClr val="24292F"/>
                </a:solidFill>
                <a:effectLst/>
                <a:latin typeface="-apple-system"/>
              </a:rPr>
              <a:t>默认为</a:t>
            </a:r>
            <a:r>
              <a:rPr lang="en-US" altLang="zh-CN" sz="2400" b="0" i="0" dirty="0">
                <a:solidFill>
                  <a:srgbClr val="24292F"/>
                </a:solidFill>
                <a:effectLst/>
                <a:latin typeface="-apple-system"/>
              </a:rPr>
              <a:t>0</a:t>
            </a:r>
            <a:endParaRPr lang="en-US" altLang="zh-CN" sz="2400" dirty="0">
              <a:solidFill>
                <a:srgbClr val="24292F"/>
              </a:solidFill>
              <a:latin typeface="-apple-system"/>
            </a:endParaRPr>
          </a:p>
          <a:p>
            <a:pPr marL="342900" indent="-342900">
              <a:lnSpc>
                <a:spcPct val="200000"/>
              </a:lnSpc>
              <a:buFont typeface="Arial" panose="020B0604020202020204" pitchFamily="34" charset="0"/>
              <a:buChar char="•"/>
            </a:pPr>
            <a:r>
              <a:rPr lang="es-ES" altLang="zh-CN" sz="2400" b="0" i="0" dirty="0">
                <a:solidFill>
                  <a:srgbClr val="24292F"/>
                </a:solidFill>
                <a:effectLst/>
                <a:latin typeface="-apple-system"/>
              </a:rPr>
              <a:t>d3.</a:t>
            </a:r>
            <a:r>
              <a:rPr lang="es-ES" altLang="zh-CN" sz="2400" b="1" i="0" dirty="0">
                <a:solidFill>
                  <a:srgbClr val="24292F"/>
                </a:solidFill>
                <a:effectLst/>
                <a:latin typeface="-apple-system"/>
              </a:rPr>
              <a:t>forceRadial</a:t>
            </a:r>
            <a:r>
              <a:rPr lang="es-ES" altLang="zh-CN" sz="2400" b="0" i="0" dirty="0">
                <a:solidFill>
                  <a:srgbClr val="24292F"/>
                </a:solidFill>
                <a:effectLst/>
                <a:latin typeface="-apple-system"/>
              </a:rPr>
              <a:t>(</a:t>
            </a:r>
            <a:r>
              <a:rPr lang="es-ES" altLang="zh-CN" sz="2400" b="0" i="1" dirty="0">
                <a:solidFill>
                  <a:srgbClr val="24292F"/>
                </a:solidFill>
                <a:effectLst/>
                <a:latin typeface="-apple-system"/>
              </a:rPr>
              <a:t>radius</a:t>
            </a:r>
            <a:r>
              <a:rPr lang="es-ES" altLang="zh-CN" sz="2400" b="0" i="0" dirty="0">
                <a:solidFill>
                  <a:srgbClr val="24292F"/>
                </a:solidFill>
                <a:effectLst/>
                <a:latin typeface="-apple-system"/>
              </a:rPr>
              <a:t>[, </a:t>
            </a:r>
            <a:r>
              <a:rPr lang="es-ES" altLang="zh-CN" sz="2400" b="0" i="1" dirty="0">
                <a:solidFill>
                  <a:srgbClr val="24292F"/>
                </a:solidFill>
                <a:effectLst/>
                <a:latin typeface="-apple-system"/>
              </a:rPr>
              <a:t>x</a:t>
            </a:r>
            <a:r>
              <a:rPr lang="es-ES" altLang="zh-CN" sz="2400" b="0" i="0" dirty="0">
                <a:solidFill>
                  <a:srgbClr val="24292F"/>
                </a:solidFill>
                <a:effectLst/>
                <a:latin typeface="-apple-system"/>
              </a:rPr>
              <a:t>][, </a:t>
            </a:r>
            <a:r>
              <a:rPr lang="es-ES" altLang="zh-CN" sz="2400" b="0" i="1" dirty="0">
                <a:solidFill>
                  <a:srgbClr val="24292F"/>
                </a:solidFill>
                <a:effectLst/>
                <a:latin typeface="-apple-system"/>
              </a:rPr>
              <a:t>y</a:t>
            </a:r>
            <a:r>
              <a:rPr lang="es-ES" altLang="zh-CN" sz="2400" b="0" i="0" dirty="0">
                <a:solidFill>
                  <a:srgbClr val="24292F"/>
                </a:solidFill>
                <a:effectLst/>
                <a:latin typeface="-apple-system"/>
              </a:rPr>
              <a:t>])</a:t>
            </a:r>
            <a:endParaRPr lang="en-US" altLang="zh-CN" sz="2400" b="0" i="0" dirty="0">
              <a:solidFill>
                <a:srgbClr val="24292F"/>
              </a:solidFill>
              <a:effectLst/>
              <a:latin typeface="-apple-system"/>
            </a:endParaRPr>
          </a:p>
        </p:txBody>
      </p:sp>
      <p:sp>
        <p:nvSpPr>
          <p:cNvPr id="9" name="文本框 8">
            <a:extLst>
              <a:ext uri="{FF2B5EF4-FFF2-40B4-BE49-F238E27FC236}">
                <a16:creationId xmlns:a16="http://schemas.microsoft.com/office/drawing/2014/main" id="{A5DCA2FF-1BF4-47A4-9F30-FCCBDE593F9E}"/>
              </a:ext>
            </a:extLst>
          </p:cNvPr>
          <p:cNvSpPr txBox="1"/>
          <p:nvPr/>
        </p:nvSpPr>
        <p:spPr>
          <a:xfrm>
            <a:off x="645566" y="1645241"/>
            <a:ext cx="6096000" cy="461665"/>
          </a:xfrm>
          <a:prstGeom prst="rect">
            <a:avLst/>
          </a:prstGeom>
          <a:noFill/>
        </p:spPr>
        <p:txBody>
          <a:bodyPr wrap="square">
            <a:spAutoFit/>
          </a:bodyPr>
          <a:lstStyle/>
          <a:p>
            <a:r>
              <a:rPr lang="en-US" altLang="zh-CN" sz="2400" b="1" i="0" dirty="0">
                <a:solidFill>
                  <a:srgbClr val="333333"/>
                </a:solidFill>
                <a:effectLst/>
                <a:latin typeface="tahoma" panose="020B0604030504040204" pitchFamily="34" charset="0"/>
              </a:rPr>
              <a:t>Positioning force</a:t>
            </a:r>
          </a:p>
        </p:txBody>
      </p:sp>
      <p:sp>
        <p:nvSpPr>
          <p:cNvPr id="11" name="文本框 10">
            <a:extLst>
              <a:ext uri="{FF2B5EF4-FFF2-40B4-BE49-F238E27FC236}">
                <a16:creationId xmlns:a16="http://schemas.microsoft.com/office/drawing/2014/main" id="{7CD53CAB-CE77-4FF7-9E8F-A9D183A341C7}"/>
              </a:ext>
            </a:extLst>
          </p:cNvPr>
          <p:cNvSpPr txBox="1"/>
          <p:nvPr/>
        </p:nvSpPr>
        <p:spPr>
          <a:xfrm>
            <a:off x="645566" y="2286052"/>
            <a:ext cx="10621524" cy="369332"/>
          </a:xfrm>
          <a:prstGeom prst="rect">
            <a:avLst/>
          </a:prstGeom>
          <a:noFill/>
        </p:spPr>
        <p:txBody>
          <a:bodyPr wrap="square">
            <a:spAutoFit/>
          </a:bodyPr>
          <a:lstStyle/>
          <a:p>
            <a:r>
              <a:rPr lang="zh-CN" altLang="en-US" b="0" i="0" dirty="0">
                <a:solidFill>
                  <a:srgbClr val="333333"/>
                </a:solidFill>
                <a:effectLst/>
                <a:latin typeface="tahoma" panose="020B0604030504040204" pitchFamily="34" charset="0"/>
              </a:rPr>
              <a:t>将节点尽量向所设定的位置靠近。</a:t>
            </a:r>
            <a:endParaRPr lang="en-US" altLang="zh-CN" dirty="0">
              <a:solidFill>
                <a:srgbClr val="333333"/>
              </a:solidFill>
              <a:latin typeface="tahoma" panose="020B0604030504040204" pitchFamily="34" charset="0"/>
            </a:endParaRPr>
          </a:p>
        </p:txBody>
      </p:sp>
      <p:pic>
        <p:nvPicPr>
          <p:cNvPr id="3" name="图片 2">
            <a:extLst>
              <a:ext uri="{FF2B5EF4-FFF2-40B4-BE49-F238E27FC236}">
                <a16:creationId xmlns:a16="http://schemas.microsoft.com/office/drawing/2014/main" id="{2E99E780-0E79-4FF4-A58B-4BBC9894EDD0}"/>
              </a:ext>
            </a:extLst>
          </p:cNvPr>
          <p:cNvPicPr>
            <a:picLocks noChangeAspect="1"/>
          </p:cNvPicPr>
          <p:nvPr/>
        </p:nvPicPr>
        <p:blipFill>
          <a:blip r:embed="rId2"/>
          <a:stretch>
            <a:fillRect/>
          </a:stretch>
        </p:blipFill>
        <p:spPr>
          <a:xfrm>
            <a:off x="5956328" y="4350983"/>
            <a:ext cx="2475177" cy="2394552"/>
          </a:xfrm>
          <a:prstGeom prst="rect">
            <a:avLst/>
          </a:prstGeom>
        </p:spPr>
      </p:pic>
      <p:sp>
        <p:nvSpPr>
          <p:cNvPr id="10" name="箭头: 右 9">
            <a:extLst>
              <a:ext uri="{FF2B5EF4-FFF2-40B4-BE49-F238E27FC236}">
                <a16:creationId xmlns:a16="http://schemas.microsoft.com/office/drawing/2014/main" id="{B58A9380-DA1D-43F2-87CB-71A4620C4BEB}"/>
              </a:ext>
            </a:extLst>
          </p:cNvPr>
          <p:cNvSpPr/>
          <p:nvPr/>
        </p:nvSpPr>
        <p:spPr>
          <a:xfrm rot="960425">
            <a:off x="4941863" y="4913305"/>
            <a:ext cx="831631" cy="252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F9C57370-CE05-4924-A0FC-936F13859727}"/>
              </a:ext>
            </a:extLst>
          </p:cNvPr>
          <p:cNvPicPr>
            <a:picLocks noChangeAspect="1"/>
          </p:cNvPicPr>
          <p:nvPr/>
        </p:nvPicPr>
        <p:blipFill>
          <a:blip r:embed="rId3"/>
          <a:stretch>
            <a:fillRect/>
          </a:stretch>
        </p:blipFill>
        <p:spPr>
          <a:xfrm>
            <a:off x="4923205" y="1395035"/>
            <a:ext cx="4151736" cy="2520697"/>
          </a:xfrm>
          <a:prstGeom prst="rect">
            <a:avLst/>
          </a:prstGeom>
        </p:spPr>
      </p:pic>
      <p:sp>
        <p:nvSpPr>
          <p:cNvPr id="12" name="箭头: 右 11">
            <a:extLst>
              <a:ext uri="{FF2B5EF4-FFF2-40B4-BE49-F238E27FC236}">
                <a16:creationId xmlns:a16="http://schemas.microsoft.com/office/drawing/2014/main" id="{C014214D-549B-42D0-B43C-CAE0F9122444}"/>
              </a:ext>
            </a:extLst>
          </p:cNvPr>
          <p:cNvSpPr/>
          <p:nvPr/>
        </p:nvSpPr>
        <p:spPr>
          <a:xfrm rot="21372244">
            <a:off x="4216441" y="3154225"/>
            <a:ext cx="517270" cy="257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8501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DE56F69-88CC-4A9E-8035-0507179F8FDC}"/>
              </a:ext>
            </a:extLst>
          </p:cNvPr>
          <p:cNvPicPr>
            <a:picLocks noChangeAspect="1"/>
          </p:cNvPicPr>
          <p:nvPr/>
        </p:nvPicPr>
        <p:blipFill>
          <a:blip r:embed="rId2"/>
          <a:stretch>
            <a:fillRect/>
          </a:stretch>
        </p:blipFill>
        <p:spPr>
          <a:xfrm>
            <a:off x="3817524" y="2069058"/>
            <a:ext cx="4556951" cy="4478887"/>
          </a:xfrm>
          <a:prstGeom prst="rect">
            <a:avLst/>
          </a:prstGeom>
        </p:spPr>
      </p:pic>
      <p:sp>
        <p:nvSpPr>
          <p:cNvPr id="10" name="文本框 9">
            <a:extLst>
              <a:ext uri="{FF2B5EF4-FFF2-40B4-BE49-F238E27FC236}">
                <a16:creationId xmlns:a16="http://schemas.microsoft.com/office/drawing/2014/main" id="{EDA432BB-FAAF-4D23-A945-BAA3EB12B3DE}"/>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一个简单的节点链接图</a:t>
            </a:r>
          </a:p>
        </p:txBody>
      </p:sp>
      <p:sp>
        <p:nvSpPr>
          <p:cNvPr id="11" name="矩形 10">
            <a:extLst>
              <a:ext uri="{FF2B5EF4-FFF2-40B4-BE49-F238E27FC236}">
                <a16:creationId xmlns:a16="http://schemas.microsoft.com/office/drawing/2014/main" id="{32A54F68-7B57-4436-8701-32A76E829381}"/>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12" name="文本框 11">
            <a:extLst>
              <a:ext uri="{FF2B5EF4-FFF2-40B4-BE49-F238E27FC236}">
                <a16:creationId xmlns:a16="http://schemas.microsoft.com/office/drawing/2014/main" id="{813A4FB8-E2B0-4B92-A250-449814E941B3}"/>
              </a:ext>
            </a:extLst>
          </p:cNvPr>
          <p:cNvSpPr txBox="1"/>
          <p:nvPr/>
        </p:nvSpPr>
        <p:spPr>
          <a:xfrm>
            <a:off x="567558" y="1387366"/>
            <a:ext cx="10226565" cy="369332"/>
          </a:xfrm>
          <a:prstGeom prst="rect">
            <a:avLst/>
          </a:prstGeom>
          <a:noFill/>
        </p:spPr>
        <p:txBody>
          <a:bodyPr wrap="square" rtlCol="0">
            <a:spAutoFit/>
          </a:bodyPr>
          <a:lstStyle/>
          <a:p>
            <a:r>
              <a:rPr lang="en-US" altLang="zh-CN" dirty="0"/>
              <a:t>《</a:t>
            </a:r>
            <a:r>
              <a:rPr lang="zh-CN" altLang="en-US" dirty="0"/>
              <a:t>悲惨世界</a:t>
            </a:r>
            <a:r>
              <a:rPr lang="en-US" altLang="zh-CN" dirty="0"/>
              <a:t>》</a:t>
            </a:r>
            <a:r>
              <a:rPr lang="zh-CN" altLang="en-US" dirty="0"/>
              <a:t>中角色共现网络，</a:t>
            </a:r>
            <a:r>
              <a:rPr lang="en-US" altLang="zh-CN" dirty="0"/>
              <a:t>77</a:t>
            </a:r>
            <a:r>
              <a:rPr lang="zh-CN" altLang="en-US" dirty="0"/>
              <a:t>个节点（角色），</a:t>
            </a:r>
            <a:r>
              <a:rPr lang="en-US" altLang="zh-CN" dirty="0"/>
              <a:t>254</a:t>
            </a:r>
            <a:r>
              <a:rPr lang="zh-CN" altLang="en-US" dirty="0"/>
              <a:t>条边（共现关系），节点被分为</a:t>
            </a:r>
            <a:r>
              <a:rPr lang="en-US" altLang="zh-CN" dirty="0"/>
              <a:t>11</a:t>
            </a:r>
            <a:r>
              <a:rPr lang="zh-CN" altLang="en-US" dirty="0"/>
              <a:t>组</a:t>
            </a:r>
          </a:p>
        </p:txBody>
      </p:sp>
    </p:spTree>
    <p:extLst>
      <p:ext uri="{BB962C8B-B14F-4D97-AF65-F5344CB8AC3E}">
        <p14:creationId xmlns:p14="http://schemas.microsoft.com/office/powerpoint/2010/main" val="1538414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15076EA-8496-4688-92E3-A827626591A9}"/>
              </a:ext>
            </a:extLst>
          </p:cNvPr>
          <p:cNvPicPr>
            <a:picLocks noChangeAspect="1"/>
          </p:cNvPicPr>
          <p:nvPr/>
        </p:nvPicPr>
        <p:blipFill rotWithShape="1">
          <a:blip r:embed="rId3"/>
          <a:srcRect b="7942"/>
          <a:stretch/>
        </p:blipFill>
        <p:spPr>
          <a:xfrm>
            <a:off x="578891" y="2489123"/>
            <a:ext cx="3909026" cy="2658138"/>
          </a:xfrm>
          <a:prstGeom prst="rect">
            <a:avLst/>
          </a:prstGeom>
        </p:spPr>
      </p:pic>
      <p:pic>
        <p:nvPicPr>
          <p:cNvPr id="7" name="图片 6">
            <a:extLst>
              <a:ext uri="{FF2B5EF4-FFF2-40B4-BE49-F238E27FC236}">
                <a16:creationId xmlns:a16="http://schemas.microsoft.com/office/drawing/2014/main" id="{4DFB3E7D-D207-4FE3-A3DB-F6A92A2ED2AF}"/>
              </a:ext>
            </a:extLst>
          </p:cNvPr>
          <p:cNvPicPr>
            <a:picLocks noChangeAspect="1"/>
          </p:cNvPicPr>
          <p:nvPr/>
        </p:nvPicPr>
        <p:blipFill>
          <a:blip r:embed="rId4"/>
          <a:stretch>
            <a:fillRect/>
          </a:stretch>
        </p:blipFill>
        <p:spPr>
          <a:xfrm>
            <a:off x="4976976" y="2489122"/>
            <a:ext cx="6567164" cy="2658138"/>
          </a:xfrm>
          <a:prstGeom prst="rect">
            <a:avLst/>
          </a:prstGeom>
        </p:spPr>
      </p:pic>
      <p:sp>
        <p:nvSpPr>
          <p:cNvPr id="8" name="文本框 7">
            <a:extLst>
              <a:ext uri="{FF2B5EF4-FFF2-40B4-BE49-F238E27FC236}">
                <a16:creationId xmlns:a16="http://schemas.microsoft.com/office/drawing/2014/main" id="{DB68F2DC-81F1-47C1-A2CD-3B66B711B941}"/>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一个简单的节点链接图：数据</a:t>
            </a:r>
          </a:p>
        </p:txBody>
      </p:sp>
      <p:sp>
        <p:nvSpPr>
          <p:cNvPr id="9" name="矩形 8">
            <a:extLst>
              <a:ext uri="{FF2B5EF4-FFF2-40B4-BE49-F238E27FC236}">
                <a16:creationId xmlns:a16="http://schemas.microsoft.com/office/drawing/2014/main" id="{3AC2DA5D-800C-4C5D-BBF5-D2E2C4D68F51}"/>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10" name="文本框 9">
            <a:extLst>
              <a:ext uri="{FF2B5EF4-FFF2-40B4-BE49-F238E27FC236}">
                <a16:creationId xmlns:a16="http://schemas.microsoft.com/office/drawing/2014/main" id="{B024F413-E129-4EF7-A3B7-5AC7AED99BFA}"/>
              </a:ext>
            </a:extLst>
          </p:cNvPr>
          <p:cNvSpPr txBox="1"/>
          <p:nvPr/>
        </p:nvSpPr>
        <p:spPr>
          <a:xfrm>
            <a:off x="1939160" y="1995797"/>
            <a:ext cx="851337" cy="369332"/>
          </a:xfrm>
          <a:prstGeom prst="rect">
            <a:avLst/>
          </a:prstGeom>
          <a:noFill/>
        </p:spPr>
        <p:txBody>
          <a:bodyPr wrap="square" rtlCol="0">
            <a:spAutoFit/>
          </a:bodyPr>
          <a:lstStyle/>
          <a:p>
            <a:r>
              <a:rPr lang="en-US" altLang="zh-CN" dirty="0"/>
              <a:t>nodes</a:t>
            </a:r>
            <a:endParaRPr lang="zh-CN" altLang="en-US" dirty="0"/>
          </a:p>
        </p:txBody>
      </p:sp>
      <p:sp>
        <p:nvSpPr>
          <p:cNvPr id="11" name="文本框 10">
            <a:extLst>
              <a:ext uri="{FF2B5EF4-FFF2-40B4-BE49-F238E27FC236}">
                <a16:creationId xmlns:a16="http://schemas.microsoft.com/office/drawing/2014/main" id="{82B72ED8-AE61-4555-AB1C-A9F72CD7F5E3}"/>
              </a:ext>
            </a:extLst>
          </p:cNvPr>
          <p:cNvSpPr txBox="1"/>
          <p:nvPr/>
        </p:nvSpPr>
        <p:spPr>
          <a:xfrm>
            <a:off x="7877504" y="1995797"/>
            <a:ext cx="851337" cy="369332"/>
          </a:xfrm>
          <a:prstGeom prst="rect">
            <a:avLst/>
          </a:prstGeom>
          <a:noFill/>
        </p:spPr>
        <p:txBody>
          <a:bodyPr wrap="square" rtlCol="0">
            <a:spAutoFit/>
          </a:bodyPr>
          <a:lstStyle/>
          <a:p>
            <a:r>
              <a:rPr lang="en-US" altLang="zh-CN" dirty="0"/>
              <a:t>links</a:t>
            </a:r>
            <a:endParaRPr lang="zh-CN" altLang="en-US" dirty="0"/>
          </a:p>
        </p:txBody>
      </p:sp>
      <p:sp>
        <p:nvSpPr>
          <p:cNvPr id="13" name="文本框 12">
            <a:extLst>
              <a:ext uri="{FF2B5EF4-FFF2-40B4-BE49-F238E27FC236}">
                <a16:creationId xmlns:a16="http://schemas.microsoft.com/office/drawing/2014/main" id="{DF75F7FB-5624-4CC9-9771-C8D75C4C6C6B}"/>
              </a:ext>
            </a:extLst>
          </p:cNvPr>
          <p:cNvSpPr txBox="1"/>
          <p:nvPr/>
        </p:nvSpPr>
        <p:spPr>
          <a:xfrm>
            <a:off x="578890" y="1314450"/>
            <a:ext cx="10965249" cy="369332"/>
          </a:xfrm>
          <a:prstGeom prst="rect">
            <a:avLst/>
          </a:prstGeom>
          <a:noFill/>
        </p:spPr>
        <p:txBody>
          <a:bodyPr wrap="square" rtlCol="0">
            <a:spAutoFit/>
          </a:bodyPr>
          <a:lstStyle/>
          <a:p>
            <a:r>
              <a:rPr lang="zh-CN" altLang="en-US" dirty="0"/>
              <a:t>输入的数据保存在</a:t>
            </a:r>
            <a:r>
              <a:rPr lang="en-US" altLang="zh-CN" dirty="0" err="1"/>
              <a:t>simple_graph</a:t>
            </a:r>
            <a:r>
              <a:rPr lang="en-US" altLang="zh-CN" dirty="0"/>
              <a:t>/</a:t>
            </a:r>
            <a:r>
              <a:rPr lang="en-US" altLang="zh-CN" dirty="0" err="1"/>
              <a:t>miserables.json</a:t>
            </a:r>
            <a:r>
              <a:rPr lang="zh-CN" altLang="en-US" dirty="0"/>
              <a:t>文件中，是一个</a:t>
            </a:r>
            <a:r>
              <a:rPr lang="en-US" altLang="zh-CN" dirty="0"/>
              <a:t>json</a:t>
            </a:r>
            <a:r>
              <a:rPr lang="zh-CN" altLang="en-US" dirty="0"/>
              <a:t>对象，包括两个数组：</a:t>
            </a:r>
            <a:r>
              <a:rPr lang="en-US" altLang="zh-CN" dirty="0"/>
              <a:t>nodes</a:t>
            </a:r>
            <a:r>
              <a:rPr lang="zh-CN" altLang="en-US" dirty="0"/>
              <a:t>和</a:t>
            </a:r>
            <a:r>
              <a:rPr lang="en-US" altLang="zh-CN" dirty="0"/>
              <a:t>links</a:t>
            </a:r>
            <a:endParaRPr lang="zh-CN" altLang="en-US" dirty="0"/>
          </a:p>
        </p:txBody>
      </p:sp>
      <p:sp>
        <p:nvSpPr>
          <p:cNvPr id="14" name="文本框 13">
            <a:extLst>
              <a:ext uri="{FF2B5EF4-FFF2-40B4-BE49-F238E27FC236}">
                <a16:creationId xmlns:a16="http://schemas.microsoft.com/office/drawing/2014/main" id="{187C669A-83B5-4F0B-A3B8-8A86C34B0309}"/>
              </a:ext>
            </a:extLst>
          </p:cNvPr>
          <p:cNvSpPr txBox="1"/>
          <p:nvPr/>
        </p:nvSpPr>
        <p:spPr>
          <a:xfrm>
            <a:off x="578891" y="5381625"/>
            <a:ext cx="3909026" cy="923330"/>
          </a:xfrm>
          <a:prstGeom prst="rect">
            <a:avLst/>
          </a:prstGeom>
          <a:noFill/>
        </p:spPr>
        <p:txBody>
          <a:bodyPr wrap="square" rtlCol="0">
            <a:spAutoFit/>
          </a:bodyPr>
          <a:lstStyle/>
          <a:p>
            <a:r>
              <a:rPr lang="zh-CN" altLang="en-US" dirty="0"/>
              <a:t>每个</a:t>
            </a:r>
            <a:r>
              <a:rPr lang="en-US" altLang="zh-CN" dirty="0"/>
              <a:t>node</a:t>
            </a:r>
            <a:r>
              <a:rPr lang="zh-CN" altLang="en-US" dirty="0"/>
              <a:t>是一个对象，有</a:t>
            </a:r>
            <a:r>
              <a:rPr lang="en-US" altLang="zh-CN" dirty="0"/>
              <a:t>name</a:t>
            </a:r>
            <a:r>
              <a:rPr lang="zh-CN" altLang="en-US" dirty="0"/>
              <a:t>和</a:t>
            </a:r>
            <a:r>
              <a:rPr lang="en-US" altLang="zh-CN" dirty="0"/>
              <a:t>group</a:t>
            </a:r>
            <a:r>
              <a:rPr lang="zh-CN" altLang="en-US" dirty="0"/>
              <a:t>两个属性，</a:t>
            </a:r>
            <a:r>
              <a:rPr lang="en-US" altLang="zh-CN" dirty="0"/>
              <a:t>name</a:t>
            </a:r>
            <a:r>
              <a:rPr lang="zh-CN" altLang="en-US" dirty="0"/>
              <a:t>用于唯一标识</a:t>
            </a:r>
            <a:r>
              <a:rPr lang="en-US" altLang="zh-CN" dirty="0"/>
              <a:t>node</a:t>
            </a:r>
            <a:r>
              <a:rPr lang="zh-CN" altLang="en-US" dirty="0"/>
              <a:t>，</a:t>
            </a:r>
            <a:r>
              <a:rPr lang="en-US" altLang="zh-CN" dirty="0"/>
              <a:t>group</a:t>
            </a:r>
            <a:r>
              <a:rPr lang="zh-CN" altLang="en-US" dirty="0"/>
              <a:t>通常用于染色</a:t>
            </a:r>
            <a:r>
              <a:rPr lang="en-US" altLang="zh-CN" dirty="0"/>
              <a:t>node</a:t>
            </a:r>
            <a:endParaRPr lang="zh-CN" altLang="en-US" dirty="0"/>
          </a:p>
        </p:txBody>
      </p:sp>
      <p:sp>
        <p:nvSpPr>
          <p:cNvPr id="15" name="文本框 14">
            <a:extLst>
              <a:ext uri="{FF2B5EF4-FFF2-40B4-BE49-F238E27FC236}">
                <a16:creationId xmlns:a16="http://schemas.microsoft.com/office/drawing/2014/main" id="{69BB7A31-1F7C-47F7-87CF-18E0C804DD27}"/>
              </a:ext>
            </a:extLst>
          </p:cNvPr>
          <p:cNvSpPr txBox="1"/>
          <p:nvPr/>
        </p:nvSpPr>
        <p:spPr>
          <a:xfrm>
            <a:off x="4976975" y="5290303"/>
            <a:ext cx="6636133" cy="646331"/>
          </a:xfrm>
          <a:prstGeom prst="rect">
            <a:avLst/>
          </a:prstGeom>
          <a:noFill/>
        </p:spPr>
        <p:txBody>
          <a:bodyPr wrap="square" rtlCol="0">
            <a:spAutoFit/>
          </a:bodyPr>
          <a:lstStyle/>
          <a:p>
            <a:r>
              <a:rPr lang="zh-CN" altLang="en-US" dirty="0"/>
              <a:t>每个</a:t>
            </a:r>
            <a:r>
              <a:rPr lang="en-US" altLang="zh-CN" dirty="0"/>
              <a:t>link</a:t>
            </a:r>
            <a:r>
              <a:rPr lang="zh-CN" altLang="en-US" dirty="0"/>
              <a:t>是一个对象，至少包含</a:t>
            </a:r>
            <a:r>
              <a:rPr lang="en-US" altLang="zh-CN" dirty="0"/>
              <a:t>source</a:t>
            </a:r>
            <a:r>
              <a:rPr lang="zh-CN" altLang="en-US" dirty="0"/>
              <a:t>和</a:t>
            </a:r>
            <a:r>
              <a:rPr lang="en-US" altLang="zh-CN" dirty="0"/>
              <a:t>target</a:t>
            </a:r>
            <a:r>
              <a:rPr lang="zh-CN" altLang="en-US" dirty="0"/>
              <a:t>两个属性，属性值为</a:t>
            </a:r>
            <a:r>
              <a:rPr lang="en-US" altLang="zh-CN" dirty="0"/>
              <a:t>node</a:t>
            </a:r>
            <a:r>
              <a:rPr lang="zh-CN" altLang="en-US" dirty="0"/>
              <a:t>的</a:t>
            </a:r>
            <a:r>
              <a:rPr lang="en-US" altLang="zh-CN" dirty="0"/>
              <a:t>name</a:t>
            </a:r>
            <a:endParaRPr lang="zh-CN" altLang="en-US" dirty="0"/>
          </a:p>
        </p:txBody>
      </p:sp>
    </p:spTree>
    <p:extLst>
      <p:ext uri="{BB962C8B-B14F-4D97-AF65-F5344CB8AC3E}">
        <p14:creationId xmlns:p14="http://schemas.microsoft.com/office/powerpoint/2010/main" val="4246531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DA432BB-FAAF-4D23-A945-BAA3EB12B3DE}"/>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一个简单的节点链接图</a:t>
            </a:r>
          </a:p>
        </p:txBody>
      </p:sp>
      <p:sp>
        <p:nvSpPr>
          <p:cNvPr id="11" name="矩形 10">
            <a:extLst>
              <a:ext uri="{FF2B5EF4-FFF2-40B4-BE49-F238E27FC236}">
                <a16:creationId xmlns:a16="http://schemas.microsoft.com/office/drawing/2014/main" id="{32A54F68-7B57-4436-8701-32A76E829381}"/>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9" name="图片 8">
            <a:extLst>
              <a:ext uri="{FF2B5EF4-FFF2-40B4-BE49-F238E27FC236}">
                <a16:creationId xmlns:a16="http://schemas.microsoft.com/office/drawing/2014/main" id="{8160EE4C-AB91-4FBA-A3BF-9C7818FE1403}"/>
              </a:ext>
            </a:extLst>
          </p:cNvPr>
          <p:cNvPicPr>
            <a:picLocks noChangeAspect="1"/>
          </p:cNvPicPr>
          <p:nvPr/>
        </p:nvPicPr>
        <p:blipFill>
          <a:blip r:embed="rId2"/>
          <a:stretch>
            <a:fillRect/>
          </a:stretch>
        </p:blipFill>
        <p:spPr>
          <a:xfrm>
            <a:off x="993842" y="1935078"/>
            <a:ext cx="3539052" cy="3881767"/>
          </a:xfrm>
          <a:prstGeom prst="rect">
            <a:avLst/>
          </a:prstGeom>
        </p:spPr>
      </p:pic>
      <p:sp>
        <p:nvSpPr>
          <p:cNvPr id="4" name="文本框 3">
            <a:extLst>
              <a:ext uri="{FF2B5EF4-FFF2-40B4-BE49-F238E27FC236}">
                <a16:creationId xmlns:a16="http://schemas.microsoft.com/office/drawing/2014/main" id="{B93ABA7B-7A20-455E-9812-D37826C708CD}"/>
              </a:ext>
            </a:extLst>
          </p:cNvPr>
          <p:cNvSpPr txBox="1"/>
          <p:nvPr/>
        </p:nvSpPr>
        <p:spPr>
          <a:xfrm>
            <a:off x="906824" y="1491431"/>
            <a:ext cx="2963917" cy="369332"/>
          </a:xfrm>
          <a:prstGeom prst="rect">
            <a:avLst/>
          </a:prstGeom>
          <a:noFill/>
        </p:spPr>
        <p:txBody>
          <a:bodyPr wrap="square" rtlCol="0">
            <a:spAutoFit/>
          </a:bodyPr>
          <a:lstStyle/>
          <a:p>
            <a:r>
              <a:rPr lang="en-US" altLang="zh-CN" dirty="0"/>
              <a:t>1. </a:t>
            </a:r>
            <a:r>
              <a:rPr lang="zh-CN" altLang="en-US" dirty="0"/>
              <a:t>创建基本的变量和元素</a:t>
            </a:r>
          </a:p>
        </p:txBody>
      </p:sp>
      <p:pic>
        <p:nvPicPr>
          <p:cNvPr id="7" name="图片 6">
            <a:extLst>
              <a:ext uri="{FF2B5EF4-FFF2-40B4-BE49-F238E27FC236}">
                <a16:creationId xmlns:a16="http://schemas.microsoft.com/office/drawing/2014/main" id="{FD589974-568A-4DE1-BFB7-1ACDBA2DC055}"/>
              </a:ext>
            </a:extLst>
          </p:cNvPr>
          <p:cNvPicPr>
            <a:picLocks noChangeAspect="1"/>
          </p:cNvPicPr>
          <p:nvPr/>
        </p:nvPicPr>
        <p:blipFill>
          <a:blip r:embed="rId3"/>
          <a:stretch>
            <a:fillRect/>
          </a:stretch>
        </p:blipFill>
        <p:spPr>
          <a:xfrm>
            <a:off x="6183017" y="1935078"/>
            <a:ext cx="3762375" cy="1562100"/>
          </a:xfrm>
          <a:prstGeom prst="rect">
            <a:avLst/>
          </a:prstGeom>
        </p:spPr>
      </p:pic>
      <p:sp>
        <p:nvSpPr>
          <p:cNvPr id="15" name="文本框 14">
            <a:extLst>
              <a:ext uri="{FF2B5EF4-FFF2-40B4-BE49-F238E27FC236}">
                <a16:creationId xmlns:a16="http://schemas.microsoft.com/office/drawing/2014/main" id="{AE104E5C-5ED4-4F25-99B2-D00804116883}"/>
              </a:ext>
            </a:extLst>
          </p:cNvPr>
          <p:cNvSpPr txBox="1"/>
          <p:nvPr/>
        </p:nvSpPr>
        <p:spPr>
          <a:xfrm>
            <a:off x="6083169" y="1436398"/>
            <a:ext cx="4064131" cy="369332"/>
          </a:xfrm>
          <a:prstGeom prst="rect">
            <a:avLst/>
          </a:prstGeom>
          <a:noFill/>
        </p:spPr>
        <p:txBody>
          <a:bodyPr wrap="square" rtlCol="0">
            <a:spAutoFit/>
          </a:bodyPr>
          <a:lstStyle/>
          <a:p>
            <a:r>
              <a:rPr lang="en-US" altLang="zh-CN" dirty="0"/>
              <a:t>2. </a:t>
            </a:r>
            <a:r>
              <a:rPr lang="zh-CN" altLang="en-US" dirty="0"/>
              <a:t>使用</a:t>
            </a:r>
            <a:r>
              <a:rPr lang="en-US" altLang="zh-CN" dirty="0"/>
              <a:t>d3.json</a:t>
            </a:r>
            <a:r>
              <a:rPr lang="zh-CN" altLang="en-US" dirty="0"/>
              <a:t>读入本地</a:t>
            </a:r>
            <a:r>
              <a:rPr lang="en-US" altLang="zh-CN" dirty="0"/>
              <a:t>json</a:t>
            </a:r>
            <a:r>
              <a:rPr lang="zh-CN" altLang="en-US" dirty="0"/>
              <a:t>文件</a:t>
            </a:r>
          </a:p>
        </p:txBody>
      </p:sp>
      <p:pic>
        <p:nvPicPr>
          <p:cNvPr id="16" name="图片 15">
            <a:extLst>
              <a:ext uri="{FF2B5EF4-FFF2-40B4-BE49-F238E27FC236}">
                <a16:creationId xmlns:a16="http://schemas.microsoft.com/office/drawing/2014/main" id="{3D5AD704-1291-4DB6-B4EF-2AA49D7365A4}"/>
              </a:ext>
            </a:extLst>
          </p:cNvPr>
          <p:cNvPicPr>
            <a:picLocks noChangeAspect="1"/>
          </p:cNvPicPr>
          <p:nvPr/>
        </p:nvPicPr>
        <p:blipFill>
          <a:blip r:embed="rId4"/>
          <a:stretch>
            <a:fillRect/>
          </a:stretch>
        </p:blipFill>
        <p:spPr>
          <a:xfrm>
            <a:off x="6183017" y="4276106"/>
            <a:ext cx="5103696" cy="1089420"/>
          </a:xfrm>
          <a:prstGeom prst="rect">
            <a:avLst/>
          </a:prstGeom>
        </p:spPr>
      </p:pic>
      <p:sp>
        <p:nvSpPr>
          <p:cNvPr id="17" name="箭头: 下 16">
            <a:extLst>
              <a:ext uri="{FF2B5EF4-FFF2-40B4-BE49-F238E27FC236}">
                <a16:creationId xmlns:a16="http://schemas.microsoft.com/office/drawing/2014/main" id="{16667F89-D9C2-4960-A113-88115306D387}"/>
              </a:ext>
            </a:extLst>
          </p:cNvPr>
          <p:cNvSpPr/>
          <p:nvPr/>
        </p:nvSpPr>
        <p:spPr>
          <a:xfrm>
            <a:off x="7839154" y="3770894"/>
            <a:ext cx="225049" cy="4026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E4DA930-BE1A-4C3B-95DC-76F96E3EAFC1}"/>
              </a:ext>
            </a:extLst>
          </p:cNvPr>
          <p:cNvSpPr txBox="1"/>
          <p:nvPr/>
        </p:nvSpPr>
        <p:spPr>
          <a:xfrm>
            <a:off x="6233402" y="5468136"/>
            <a:ext cx="4129798" cy="369332"/>
          </a:xfrm>
          <a:prstGeom prst="rect">
            <a:avLst/>
          </a:prstGeom>
          <a:noFill/>
        </p:spPr>
        <p:txBody>
          <a:bodyPr wrap="square" rtlCol="0">
            <a:spAutoFit/>
          </a:bodyPr>
          <a:lstStyle/>
          <a:p>
            <a:r>
              <a:rPr lang="zh-CN" altLang="en-US" dirty="0"/>
              <a:t>在审查元素控制台查看传入的数据</a:t>
            </a:r>
          </a:p>
        </p:txBody>
      </p:sp>
      <p:pic>
        <p:nvPicPr>
          <p:cNvPr id="20" name="图片 19">
            <a:extLst>
              <a:ext uri="{FF2B5EF4-FFF2-40B4-BE49-F238E27FC236}">
                <a16:creationId xmlns:a16="http://schemas.microsoft.com/office/drawing/2014/main" id="{A1202247-B3E2-4F02-A2EA-8DCCD13D9D6C}"/>
              </a:ext>
            </a:extLst>
          </p:cNvPr>
          <p:cNvPicPr>
            <a:picLocks noChangeAspect="1"/>
          </p:cNvPicPr>
          <p:nvPr/>
        </p:nvPicPr>
        <p:blipFill>
          <a:blip r:embed="rId5"/>
          <a:stretch>
            <a:fillRect/>
          </a:stretch>
        </p:blipFill>
        <p:spPr>
          <a:xfrm>
            <a:off x="993842" y="6001407"/>
            <a:ext cx="3539052" cy="318376"/>
          </a:xfrm>
          <a:prstGeom prst="rect">
            <a:avLst/>
          </a:prstGeom>
        </p:spPr>
      </p:pic>
      <p:cxnSp>
        <p:nvCxnSpPr>
          <p:cNvPr id="22" name="连接符: 肘形 21">
            <a:extLst>
              <a:ext uri="{FF2B5EF4-FFF2-40B4-BE49-F238E27FC236}">
                <a16:creationId xmlns:a16="http://schemas.microsoft.com/office/drawing/2014/main" id="{F14AA295-CEE5-4B64-951F-1F2ACF7869A4}"/>
              </a:ext>
            </a:extLst>
          </p:cNvPr>
          <p:cNvCxnSpPr/>
          <p:nvPr/>
        </p:nvCxnSpPr>
        <p:spPr>
          <a:xfrm rot="16200000" flipH="1">
            <a:off x="4078014" y="5728138"/>
            <a:ext cx="357352" cy="189186"/>
          </a:xfrm>
          <a:prstGeom prst="bentConnector3">
            <a:avLst>
              <a:gd name="adj1" fmla="val 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923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DA432BB-FAAF-4D23-A945-BAA3EB12B3DE}"/>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一个简单的节点链接图</a:t>
            </a:r>
          </a:p>
        </p:txBody>
      </p:sp>
      <p:sp>
        <p:nvSpPr>
          <p:cNvPr id="11" name="矩形 10">
            <a:extLst>
              <a:ext uri="{FF2B5EF4-FFF2-40B4-BE49-F238E27FC236}">
                <a16:creationId xmlns:a16="http://schemas.microsoft.com/office/drawing/2014/main" id="{32A54F68-7B57-4436-8701-32A76E829381}"/>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4" name="文本框 3">
            <a:extLst>
              <a:ext uri="{FF2B5EF4-FFF2-40B4-BE49-F238E27FC236}">
                <a16:creationId xmlns:a16="http://schemas.microsoft.com/office/drawing/2014/main" id="{B93ABA7B-7A20-455E-9812-D37826C708CD}"/>
              </a:ext>
            </a:extLst>
          </p:cNvPr>
          <p:cNvSpPr txBox="1"/>
          <p:nvPr/>
        </p:nvSpPr>
        <p:spPr>
          <a:xfrm>
            <a:off x="645568" y="1279434"/>
            <a:ext cx="6105360" cy="646331"/>
          </a:xfrm>
          <a:prstGeom prst="rect">
            <a:avLst/>
          </a:prstGeom>
          <a:noFill/>
        </p:spPr>
        <p:txBody>
          <a:bodyPr wrap="square" rtlCol="0">
            <a:spAutoFit/>
          </a:bodyPr>
          <a:lstStyle/>
          <a:p>
            <a:r>
              <a:rPr lang="en-US" altLang="zh-CN" dirty="0"/>
              <a:t>3. </a:t>
            </a:r>
            <a:r>
              <a:rPr lang="zh-CN" altLang="en-US" dirty="0"/>
              <a:t>添加两个</a:t>
            </a:r>
            <a:r>
              <a:rPr lang="en-US" altLang="zh-CN" dirty="0"/>
              <a:t>g</a:t>
            </a:r>
            <a:r>
              <a:rPr lang="zh-CN" altLang="en-US" dirty="0"/>
              <a:t>元素，分别放置节点（</a:t>
            </a:r>
            <a:r>
              <a:rPr lang="en-US" altLang="zh-CN" dirty="0"/>
              <a:t>circle</a:t>
            </a:r>
            <a:r>
              <a:rPr lang="zh-CN" altLang="en-US" dirty="0"/>
              <a:t>）</a:t>
            </a:r>
            <a:endParaRPr lang="en-US" altLang="zh-CN" dirty="0"/>
          </a:p>
          <a:p>
            <a:r>
              <a:rPr lang="zh-CN" altLang="en-US" dirty="0"/>
              <a:t>和链接（</a:t>
            </a:r>
            <a:r>
              <a:rPr lang="en-US" altLang="zh-CN" dirty="0"/>
              <a:t>line</a:t>
            </a:r>
            <a:r>
              <a:rPr lang="zh-CN" altLang="en-US" dirty="0"/>
              <a:t>）</a:t>
            </a:r>
          </a:p>
        </p:txBody>
      </p:sp>
      <p:sp>
        <p:nvSpPr>
          <p:cNvPr id="15" name="文本框 14">
            <a:extLst>
              <a:ext uri="{FF2B5EF4-FFF2-40B4-BE49-F238E27FC236}">
                <a16:creationId xmlns:a16="http://schemas.microsoft.com/office/drawing/2014/main" id="{AE104E5C-5ED4-4F25-99B2-D00804116883}"/>
              </a:ext>
            </a:extLst>
          </p:cNvPr>
          <p:cNvSpPr txBox="1"/>
          <p:nvPr/>
        </p:nvSpPr>
        <p:spPr>
          <a:xfrm>
            <a:off x="6080200" y="442632"/>
            <a:ext cx="3969625" cy="369332"/>
          </a:xfrm>
          <a:prstGeom prst="rect">
            <a:avLst/>
          </a:prstGeom>
          <a:noFill/>
        </p:spPr>
        <p:txBody>
          <a:bodyPr wrap="square" rtlCol="0">
            <a:spAutoFit/>
          </a:bodyPr>
          <a:lstStyle/>
          <a:p>
            <a:r>
              <a:rPr lang="en-US" altLang="zh-CN" dirty="0"/>
              <a:t>4. </a:t>
            </a:r>
            <a:r>
              <a:rPr lang="zh-CN" altLang="en-US" dirty="0"/>
              <a:t>配置力，编写</a:t>
            </a:r>
            <a:r>
              <a:rPr lang="en-US" altLang="zh-CN" dirty="0"/>
              <a:t>tick</a:t>
            </a:r>
            <a:r>
              <a:rPr lang="zh-CN" altLang="en-US" dirty="0"/>
              <a:t>函数</a:t>
            </a:r>
          </a:p>
        </p:txBody>
      </p:sp>
      <p:pic>
        <p:nvPicPr>
          <p:cNvPr id="13" name="图片 12">
            <a:extLst>
              <a:ext uri="{FF2B5EF4-FFF2-40B4-BE49-F238E27FC236}">
                <a16:creationId xmlns:a16="http://schemas.microsoft.com/office/drawing/2014/main" id="{BF12BE36-5158-4425-99EB-36855DDA98BF}"/>
              </a:ext>
            </a:extLst>
          </p:cNvPr>
          <p:cNvPicPr>
            <a:picLocks noChangeAspect="1"/>
          </p:cNvPicPr>
          <p:nvPr/>
        </p:nvPicPr>
        <p:blipFill>
          <a:blip r:embed="rId2"/>
          <a:stretch>
            <a:fillRect/>
          </a:stretch>
        </p:blipFill>
        <p:spPr>
          <a:xfrm>
            <a:off x="725214" y="2023903"/>
            <a:ext cx="4519448" cy="4503534"/>
          </a:xfrm>
          <a:prstGeom prst="rect">
            <a:avLst/>
          </a:prstGeom>
        </p:spPr>
      </p:pic>
      <p:pic>
        <p:nvPicPr>
          <p:cNvPr id="20" name="图片 19">
            <a:extLst>
              <a:ext uri="{FF2B5EF4-FFF2-40B4-BE49-F238E27FC236}">
                <a16:creationId xmlns:a16="http://schemas.microsoft.com/office/drawing/2014/main" id="{082EB519-D1AF-48C2-AFE7-B280FC58AFD9}"/>
              </a:ext>
            </a:extLst>
          </p:cNvPr>
          <p:cNvPicPr>
            <a:picLocks noChangeAspect="1"/>
          </p:cNvPicPr>
          <p:nvPr/>
        </p:nvPicPr>
        <p:blipFill>
          <a:blip r:embed="rId3"/>
          <a:stretch>
            <a:fillRect/>
          </a:stretch>
        </p:blipFill>
        <p:spPr>
          <a:xfrm>
            <a:off x="6127805" y="910102"/>
            <a:ext cx="5679885" cy="3860116"/>
          </a:xfrm>
          <a:prstGeom prst="rect">
            <a:avLst/>
          </a:prstGeom>
        </p:spPr>
      </p:pic>
      <p:sp>
        <p:nvSpPr>
          <p:cNvPr id="22" name="矩形: 圆角 21">
            <a:extLst>
              <a:ext uri="{FF2B5EF4-FFF2-40B4-BE49-F238E27FC236}">
                <a16:creationId xmlns:a16="http://schemas.microsoft.com/office/drawing/2014/main" id="{D99F147E-DEBE-49D1-A70B-91833E15EF34}"/>
              </a:ext>
            </a:extLst>
          </p:cNvPr>
          <p:cNvSpPr/>
          <p:nvPr/>
        </p:nvSpPr>
        <p:spPr>
          <a:xfrm>
            <a:off x="9659007" y="1164413"/>
            <a:ext cx="1618593" cy="23576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CD262B6C-CC35-4EB2-8A3A-868C0D264187}"/>
              </a:ext>
            </a:extLst>
          </p:cNvPr>
          <p:cNvSpPr txBox="1"/>
          <p:nvPr/>
        </p:nvSpPr>
        <p:spPr>
          <a:xfrm>
            <a:off x="5781841" y="4988409"/>
            <a:ext cx="610536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d3.forceLink() </a:t>
            </a:r>
            <a:r>
              <a:rPr lang="zh-CN" altLang="en-US" dirty="0"/>
              <a:t>弹簧力，使得节点间尽量保持设定的距离</a:t>
            </a:r>
            <a:endParaRPr lang="en-US" altLang="zh-CN" dirty="0"/>
          </a:p>
          <a:p>
            <a:pPr marL="285750" indent="-285750">
              <a:buFont typeface="Arial" panose="020B0604020202020204" pitchFamily="34" charset="0"/>
              <a:buChar char="•"/>
            </a:pPr>
            <a:r>
              <a:rPr lang="en-US" altLang="zh-CN" b="1" dirty="0"/>
              <a:t>d3.forceManBody() </a:t>
            </a:r>
            <a:r>
              <a:rPr lang="zh-CN" altLang="en-US" dirty="0"/>
              <a:t>多体作用力，</a:t>
            </a:r>
            <a:r>
              <a:rPr lang="en-US" altLang="zh-CN" dirty="0"/>
              <a:t>strength</a:t>
            </a:r>
            <a:r>
              <a:rPr lang="zh-CN" altLang="en-US" dirty="0"/>
              <a:t>默认为</a:t>
            </a:r>
            <a:r>
              <a:rPr lang="en-US" altLang="zh-CN" dirty="0"/>
              <a:t>-30</a:t>
            </a:r>
            <a:r>
              <a:rPr lang="zh-CN" altLang="en-US" dirty="0"/>
              <a:t>，为斥力，因此节点两两之间存在斥力，使得节点不重叠</a:t>
            </a:r>
            <a:endParaRPr lang="en-US" altLang="zh-CN" dirty="0"/>
          </a:p>
          <a:p>
            <a:pPr marL="285750" indent="-285750">
              <a:buFont typeface="Arial" panose="020B0604020202020204" pitchFamily="34" charset="0"/>
              <a:buChar char="•"/>
            </a:pPr>
            <a:r>
              <a:rPr lang="en-US" altLang="zh-CN" b="1" dirty="0"/>
              <a:t>d3.forceCenter() </a:t>
            </a:r>
            <a:r>
              <a:rPr lang="zh-CN" altLang="en-US" dirty="0"/>
              <a:t>使得所有节点的中心始终维持在给定</a:t>
            </a:r>
            <a:r>
              <a:rPr lang="en-US" altLang="zh-CN" dirty="0"/>
              <a:t>x</a:t>
            </a:r>
            <a:r>
              <a:rPr lang="zh-CN" altLang="en-US" dirty="0"/>
              <a:t>和</a:t>
            </a:r>
            <a:r>
              <a:rPr lang="en-US" altLang="zh-CN" dirty="0"/>
              <a:t>y</a:t>
            </a:r>
            <a:r>
              <a:rPr lang="zh-CN" altLang="en-US" dirty="0"/>
              <a:t>位置，通常设置为画布中心</a:t>
            </a:r>
            <a:endParaRPr lang="en-US" altLang="zh-CN" dirty="0"/>
          </a:p>
        </p:txBody>
      </p:sp>
      <p:sp>
        <p:nvSpPr>
          <p:cNvPr id="24" name="文本框 23">
            <a:extLst>
              <a:ext uri="{FF2B5EF4-FFF2-40B4-BE49-F238E27FC236}">
                <a16:creationId xmlns:a16="http://schemas.microsoft.com/office/drawing/2014/main" id="{28C96848-4D42-4D3A-82B4-01D3A5E5398C}"/>
              </a:ext>
            </a:extLst>
          </p:cNvPr>
          <p:cNvSpPr txBox="1"/>
          <p:nvPr/>
        </p:nvSpPr>
        <p:spPr>
          <a:xfrm>
            <a:off x="2895408" y="6188883"/>
            <a:ext cx="2790826" cy="338554"/>
          </a:xfrm>
          <a:prstGeom prst="rect">
            <a:avLst/>
          </a:prstGeom>
          <a:noFill/>
        </p:spPr>
        <p:txBody>
          <a:bodyPr wrap="square" rtlCol="0">
            <a:spAutoFit/>
          </a:bodyPr>
          <a:lstStyle/>
          <a:p>
            <a:r>
              <a:rPr lang="zh-CN" altLang="en-US" sz="1600" dirty="0">
                <a:solidFill>
                  <a:srgbClr val="FFFF00"/>
                </a:solidFill>
              </a:rPr>
              <a:t>为每个</a:t>
            </a:r>
            <a:r>
              <a:rPr lang="en-US" altLang="zh-CN" sz="1600" dirty="0">
                <a:solidFill>
                  <a:srgbClr val="FFFF00"/>
                </a:solidFill>
              </a:rPr>
              <a:t>node</a:t>
            </a:r>
            <a:r>
              <a:rPr lang="zh-CN" altLang="en-US" sz="1600" dirty="0">
                <a:solidFill>
                  <a:srgbClr val="FFFF00"/>
                </a:solidFill>
              </a:rPr>
              <a:t>添加一个</a:t>
            </a:r>
            <a:r>
              <a:rPr lang="en-US" altLang="zh-CN" sz="1600" dirty="0">
                <a:solidFill>
                  <a:srgbClr val="FFFF00"/>
                </a:solidFill>
              </a:rPr>
              <a:t>title</a:t>
            </a:r>
            <a:endParaRPr lang="zh-CN" altLang="en-US" sz="1600" dirty="0">
              <a:solidFill>
                <a:srgbClr val="FFFF00"/>
              </a:solidFill>
            </a:endParaRPr>
          </a:p>
        </p:txBody>
      </p:sp>
      <p:sp>
        <p:nvSpPr>
          <p:cNvPr id="25" name="文本框 24">
            <a:extLst>
              <a:ext uri="{FF2B5EF4-FFF2-40B4-BE49-F238E27FC236}">
                <a16:creationId xmlns:a16="http://schemas.microsoft.com/office/drawing/2014/main" id="{0C3F6515-135F-44D9-9E33-9C328A40271A}"/>
              </a:ext>
            </a:extLst>
          </p:cNvPr>
          <p:cNvSpPr txBox="1"/>
          <p:nvPr/>
        </p:nvSpPr>
        <p:spPr>
          <a:xfrm>
            <a:off x="7960602" y="2173819"/>
            <a:ext cx="1752088" cy="369332"/>
          </a:xfrm>
          <a:prstGeom prst="rect">
            <a:avLst/>
          </a:prstGeom>
          <a:noFill/>
        </p:spPr>
        <p:txBody>
          <a:bodyPr wrap="square" rtlCol="0">
            <a:spAutoFit/>
          </a:bodyPr>
          <a:lstStyle/>
          <a:p>
            <a:r>
              <a:rPr lang="zh-CN" altLang="en-US" dirty="0">
                <a:solidFill>
                  <a:srgbClr val="FFFF00"/>
                </a:solidFill>
              </a:rPr>
              <a:t>每次</a:t>
            </a:r>
            <a:r>
              <a:rPr lang="en-US" altLang="zh-CN" dirty="0">
                <a:solidFill>
                  <a:srgbClr val="FFFF00"/>
                </a:solidFill>
              </a:rPr>
              <a:t>tick</a:t>
            </a:r>
            <a:r>
              <a:rPr lang="zh-CN" altLang="en-US" dirty="0">
                <a:solidFill>
                  <a:srgbClr val="FFFF00"/>
                </a:solidFill>
              </a:rPr>
              <a:t>的更新</a:t>
            </a:r>
          </a:p>
        </p:txBody>
      </p:sp>
      <p:sp>
        <p:nvSpPr>
          <p:cNvPr id="26" name="文本框 25">
            <a:extLst>
              <a:ext uri="{FF2B5EF4-FFF2-40B4-BE49-F238E27FC236}">
                <a16:creationId xmlns:a16="http://schemas.microsoft.com/office/drawing/2014/main" id="{E2A064D9-5FEE-4E8F-BA0D-BC17BFC84DBB}"/>
              </a:ext>
            </a:extLst>
          </p:cNvPr>
          <p:cNvSpPr txBox="1"/>
          <p:nvPr/>
        </p:nvSpPr>
        <p:spPr>
          <a:xfrm>
            <a:off x="9712690" y="1850654"/>
            <a:ext cx="1606147" cy="646331"/>
          </a:xfrm>
          <a:prstGeom prst="rect">
            <a:avLst/>
          </a:prstGeom>
          <a:noFill/>
        </p:spPr>
        <p:txBody>
          <a:bodyPr wrap="square" rtlCol="0">
            <a:spAutoFit/>
          </a:bodyPr>
          <a:lstStyle/>
          <a:p>
            <a:r>
              <a:rPr lang="en-US" altLang="zh-CN" dirty="0">
                <a:solidFill>
                  <a:srgbClr val="FF0000"/>
                </a:solidFill>
              </a:rPr>
              <a:t>links</a:t>
            </a:r>
            <a:r>
              <a:rPr lang="zh-CN" altLang="en-US" dirty="0">
                <a:solidFill>
                  <a:srgbClr val="FF0000"/>
                </a:solidFill>
              </a:rPr>
              <a:t>与</a:t>
            </a:r>
            <a:r>
              <a:rPr lang="en-US" altLang="zh-CN" dirty="0">
                <a:solidFill>
                  <a:srgbClr val="FF0000"/>
                </a:solidFill>
              </a:rPr>
              <a:t>nodes</a:t>
            </a:r>
            <a:r>
              <a:rPr lang="zh-CN" altLang="en-US" dirty="0">
                <a:solidFill>
                  <a:srgbClr val="FF0000"/>
                </a:solidFill>
              </a:rPr>
              <a:t>匹配的关键</a:t>
            </a:r>
          </a:p>
        </p:txBody>
      </p:sp>
      <p:cxnSp>
        <p:nvCxnSpPr>
          <p:cNvPr id="28" name="直接箭头连接符 27">
            <a:extLst>
              <a:ext uri="{FF2B5EF4-FFF2-40B4-BE49-F238E27FC236}">
                <a16:creationId xmlns:a16="http://schemas.microsoft.com/office/drawing/2014/main" id="{6D76762B-3123-4DF7-BDC7-08818032C34C}"/>
              </a:ext>
            </a:extLst>
          </p:cNvPr>
          <p:cNvCxnSpPr>
            <a:cxnSpLocks/>
          </p:cNvCxnSpPr>
          <p:nvPr/>
        </p:nvCxnSpPr>
        <p:spPr>
          <a:xfrm flipH="1" flipV="1">
            <a:off x="10468303" y="1429245"/>
            <a:ext cx="47460" cy="450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81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7DD559B-8357-4736-ADEF-A020B070E2C3}"/>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一个简单的节点链接图</a:t>
            </a:r>
          </a:p>
        </p:txBody>
      </p:sp>
      <p:sp>
        <p:nvSpPr>
          <p:cNvPr id="5" name="矩形 4">
            <a:extLst>
              <a:ext uri="{FF2B5EF4-FFF2-40B4-BE49-F238E27FC236}">
                <a16:creationId xmlns:a16="http://schemas.microsoft.com/office/drawing/2014/main" id="{4CAAB515-1FB9-4A56-B32A-9C5798182DF3}"/>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6" name="文本框 5">
            <a:extLst>
              <a:ext uri="{FF2B5EF4-FFF2-40B4-BE49-F238E27FC236}">
                <a16:creationId xmlns:a16="http://schemas.microsoft.com/office/drawing/2014/main" id="{7B3AECDC-41A5-45CC-9D89-56813DBFFF0C}"/>
              </a:ext>
            </a:extLst>
          </p:cNvPr>
          <p:cNvSpPr txBox="1"/>
          <p:nvPr/>
        </p:nvSpPr>
        <p:spPr>
          <a:xfrm>
            <a:off x="384309" y="1352005"/>
            <a:ext cx="3969625" cy="369332"/>
          </a:xfrm>
          <a:prstGeom prst="rect">
            <a:avLst/>
          </a:prstGeom>
          <a:noFill/>
        </p:spPr>
        <p:txBody>
          <a:bodyPr wrap="square" rtlCol="0">
            <a:spAutoFit/>
          </a:bodyPr>
          <a:lstStyle/>
          <a:p>
            <a:r>
              <a:rPr lang="en-US" altLang="zh-CN" dirty="0"/>
              <a:t>5. </a:t>
            </a:r>
            <a:r>
              <a:rPr lang="zh-CN" altLang="en-US" dirty="0"/>
              <a:t>运行</a:t>
            </a:r>
          </a:p>
        </p:txBody>
      </p:sp>
      <p:sp>
        <p:nvSpPr>
          <p:cNvPr id="7" name="文本框 6">
            <a:extLst>
              <a:ext uri="{FF2B5EF4-FFF2-40B4-BE49-F238E27FC236}">
                <a16:creationId xmlns:a16="http://schemas.microsoft.com/office/drawing/2014/main" id="{431A4B58-2D71-4321-95ED-165CCB7DED52}"/>
              </a:ext>
            </a:extLst>
          </p:cNvPr>
          <p:cNvSpPr txBox="1"/>
          <p:nvPr/>
        </p:nvSpPr>
        <p:spPr>
          <a:xfrm>
            <a:off x="384309" y="1701575"/>
            <a:ext cx="9053981"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打开终端，切换到工程根目录</a:t>
            </a:r>
            <a:endParaRPr lang="en-US" altLang="zh-CN" dirty="0"/>
          </a:p>
          <a:p>
            <a:pPr marL="285750" indent="-285750">
              <a:buFont typeface="Arial" panose="020B0604020202020204" pitchFamily="34" charset="0"/>
              <a:buChar char="•"/>
            </a:pPr>
            <a:r>
              <a:rPr lang="zh-CN" altLang="en-US" dirty="0"/>
              <a:t>使用</a:t>
            </a:r>
            <a:r>
              <a:rPr lang="en-US" altLang="zh-CN" dirty="0"/>
              <a:t>python3</a:t>
            </a:r>
            <a:r>
              <a:rPr lang="zh-CN" altLang="en-US" dirty="0"/>
              <a:t>运行</a:t>
            </a:r>
            <a:r>
              <a:rPr lang="en-US" altLang="zh-CN" dirty="0"/>
              <a:t>python –m </a:t>
            </a:r>
            <a:r>
              <a:rPr lang="en-US" altLang="zh-CN" dirty="0" err="1"/>
              <a:t>http.server</a:t>
            </a:r>
            <a:r>
              <a:rPr lang="en-US" altLang="zh-CN" dirty="0"/>
              <a:t> </a:t>
            </a:r>
            <a:r>
              <a:rPr lang="en-US" altLang="zh-CN" dirty="0" err="1"/>
              <a:t>xxxx</a:t>
            </a:r>
            <a:r>
              <a:rPr lang="en-US" altLang="zh-CN" dirty="0"/>
              <a:t>,</a:t>
            </a:r>
            <a:r>
              <a:rPr lang="zh-CN" altLang="en-US" dirty="0"/>
              <a:t> </a:t>
            </a:r>
            <a:r>
              <a:rPr lang="en-US" altLang="zh-CN" dirty="0" err="1"/>
              <a:t>xxxx</a:t>
            </a:r>
            <a:r>
              <a:rPr lang="zh-CN" altLang="en-US" dirty="0"/>
              <a:t>为端口号，通常</a:t>
            </a:r>
            <a:r>
              <a:rPr lang="en-US" altLang="zh-CN" dirty="0"/>
              <a:t>4500</a:t>
            </a:r>
            <a:r>
              <a:rPr lang="zh-CN" altLang="en-US" dirty="0"/>
              <a:t>到</a:t>
            </a:r>
            <a:r>
              <a:rPr lang="en-US" altLang="zh-CN" dirty="0"/>
              <a:t>9000</a:t>
            </a:r>
            <a:r>
              <a:rPr lang="zh-CN" altLang="en-US" dirty="0"/>
              <a:t>之间任意数都可，注意如果同时运行两个程序需要使用不用端口号</a:t>
            </a:r>
            <a:endParaRPr lang="en-US" altLang="zh-CN" dirty="0"/>
          </a:p>
          <a:p>
            <a:pPr marL="285750" indent="-285750">
              <a:buFont typeface="Arial" panose="020B0604020202020204" pitchFamily="34" charset="0"/>
              <a:buChar char="•"/>
            </a:pPr>
            <a:r>
              <a:rPr lang="zh-CN" altLang="en-US" dirty="0"/>
              <a:t>在浏览器中打开</a:t>
            </a:r>
            <a:r>
              <a:rPr lang="en-US" altLang="zh-CN" dirty="0">
                <a:hlinkClick r:id="rId2"/>
              </a:rPr>
              <a:t>http://localhost:xxxx/index.html</a:t>
            </a:r>
            <a:r>
              <a:rPr lang="zh-CN" altLang="en-US" dirty="0"/>
              <a:t>， </a:t>
            </a:r>
            <a:r>
              <a:rPr lang="en-US" altLang="zh-CN" dirty="0" err="1"/>
              <a:t>xxxx</a:t>
            </a:r>
            <a:r>
              <a:rPr lang="zh-CN" altLang="en-US" dirty="0"/>
              <a:t>为上一步设置的端口号</a:t>
            </a:r>
            <a:endParaRPr lang="en-US" altLang="zh-CN" dirty="0"/>
          </a:p>
        </p:txBody>
      </p:sp>
      <p:pic>
        <p:nvPicPr>
          <p:cNvPr id="9" name="图片 8">
            <a:extLst>
              <a:ext uri="{FF2B5EF4-FFF2-40B4-BE49-F238E27FC236}">
                <a16:creationId xmlns:a16="http://schemas.microsoft.com/office/drawing/2014/main" id="{3227C45F-3820-424A-9C72-FFEF6E790FAB}"/>
              </a:ext>
            </a:extLst>
          </p:cNvPr>
          <p:cNvPicPr>
            <a:picLocks noChangeAspect="1"/>
          </p:cNvPicPr>
          <p:nvPr/>
        </p:nvPicPr>
        <p:blipFill>
          <a:blip r:embed="rId3"/>
          <a:stretch>
            <a:fillRect/>
          </a:stretch>
        </p:blipFill>
        <p:spPr>
          <a:xfrm>
            <a:off x="384309" y="4796382"/>
            <a:ext cx="7381875" cy="1419225"/>
          </a:xfrm>
          <a:prstGeom prst="rect">
            <a:avLst/>
          </a:prstGeom>
        </p:spPr>
      </p:pic>
      <p:sp>
        <p:nvSpPr>
          <p:cNvPr id="12" name="文本框 11">
            <a:extLst>
              <a:ext uri="{FF2B5EF4-FFF2-40B4-BE49-F238E27FC236}">
                <a16:creationId xmlns:a16="http://schemas.microsoft.com/office/drawing/2014/main" id="{E06E7E4E-42E4-42EB-B399-2354EA3AC5FB}"/>
              </a:ext>
            </a:extLst>
          </p:cNvPr>
          <p:cNvSpPr txBox="1"/>
          <p:nvPr/>
        </p:nvSpPr>
        <p:spPr>
          <a:xfrm>
            <a:off x="298622" y="3146699"/>
            <a:ext cx="3969625" cy="369332"/>
          </a:xfrm>
          <a:prstGeom prst="rect">
            <a:avLst/>
          </a:prstGeom>
          <a:noFill/>
        </p:spPr>
        <p:txBody>
          <a:bodyPr wrap="square" rtlCol="0">
            <a:spAutoFit/>
          </a:bodyPr>
          <a:lstStyle/>
          <a:p>
            <a:r>
              <a:rPr lang="en-US" altLang="zh-CN" dirty="0"/>
              <a:t>6. </a:t>
            </a:r>
            <a:r>
              <a:rPr lang="zh-CN" altLang="en-US" dirty="0"/>
              <a:t>调试程序</a:t>
            </a:r>
          </a:p>
        </p:txBody>
      </p:sp>
      <p:sp>
        <p:nvSpPr>
          <p:cNvPr id="13" name="文本框 12">
            <a:extLst>
              <a:ext uri="{FF2B5EF4-FFF2-40B4-BE49-F238E27FC236}">
                <a16:creationId xmlns:a16="http://schemas.microsoft.com/office/drawing/2014/main" id="{B10EF852-816C-4768-8A2C-93AF91563055}"/>
              </a:ext>
            </a:extLst>
          </p:cNvPr>
          <p:cNvSpPr txBox="1"/>
          <p:nvPr/>
        </p:nvSpPr>
        <p:spPr>
          <a:xfrm>
            <a:off x="298622" y="3496269"/>
            <a:ext cx="9053981"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打开浏览器（推荐</a:t>
            </a:r>
            <a:r>
              <a:rPr lang="en-US" altLang="zh-CN" dirty="0"/>
              <a:t>chrome/</a:t>
            </a:r>
            <a:r>
              <a:rPr lang="en-US" altLang="zh-CN" dirty="0" err="1"/>
              <a:t>firefox</a:t>
            </a:r>
            <a:r>
              <a:rPr lang="en-US" altLang="zh-CN" dirty="0"/>
              <a:t>/edge</a:t>
            </a:r>
            <a:r>
              <a:rPr lang="zh-CN" altLang="en-US" dirty="0"/>
              <a:t>），右键点击审查元素</a:t>
            </a:r>
            <a:endParaRPr lang="en-US" altLang="zh-CN" dirty="0"/>
          </a:p>
          <a:p>
            <a:pPr marL="285750" indent="-285750">
              <a:buFont typeface="Arial" panose="020B0604020202020204" pitchFamily="34" charset="0"/>
              <a:buChar char="•"/>
            </a:pPr>
            <a:r>
              <a:rPr lang="zh-CN" altLang="en-US" dirty="0"/>
              <a:t>在</a:t>
            </a:r>
            <a:r>
              <a:rPr lang="en-US" altLang="zh-CN" dirty="0"/>
              <a:t>network</a:t>
            </a:r>
            <a:r>
              <a:rPr lang="zh-CN" altLang="en-US" dirty="0"/>
              <a:t>选项勾选</a:t>
            </a:r>
            <a:r>
              <a:rPr lang="en-US" altLang="zh-CN" dirty="0"/>
              <a:t>disable cache</a:t>
            </a:r>
          </a:p>
          <a:p>
            <a:pPr marL="285750" indent="-285750">
              <a:buFont typeface="Arial" panose="020B0604020202020204" pitchFamily="34" charset="0"/>
              <a:buChar char="•"/>
            </a:pPr>
            <a:r>
              <a:rPr lang="zh-CN" altLang="en-US" dirty="0"/>
              <a:t>调试过程应始终保持审查元素面板开启</a:t>
            </a:r>
            <a:endParaRPr lang="en-US" altLang="zh-CN" dirty="0"/>
          </a:p>
          <a:p>
            <a:pPr marL="285750" indent="-285750">
              <a:buFont typeface="Arial" panose="020B0604020202020204" pitchFamily="34" charset="0"/>
              <a:buChar char="•"/>
            </a:pPr>
            <a:r>
              <a:rPr lang="zh-CN" altLang="en-US" dirty="0"/>
              <a:t>在</a:t>
            </a:r>
            <a:r>
              <a:rPr lang="en-US" altLang="zh-CN" dirty="0"/>
              <a:t>console</a:t>
            </a:r>
            <a:r>
              <a:rPr lang="zh-CN" altLang="en-US" dirty="0"/>
              <a:t>面板中查看报错信息</a:t>
            </a:r>
            <a:endParaRPr lang="en-US" altLang="zh-CN" dirty="0"/>
          </a:p>
        </p:txBody>
      </p:sp>
    </p:spTree>
    <p:extLst>
      <p:ext uri="{BB962C8B-B14F-4D97-AF65-F5344CB8AC3E}">
        <p14:creationId xmlns:p14="http://schemas.microsoft.com/office/powerpoint/2010/main" val="3171216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89012EB-3BBB-4EF3-A33A-E6BBFED58308}"/>
              </a:ext>
            </a:extLst>
          </p:cNvPr>
          <p:cNvPicPr>
            <a:picLocks noChangeAspect="1"/>
          </p:cNvPicPr>
          <p:nvPr/>
        </p:nvPicPr>
        <p:blipFill>
          <a:blip r:embed="rId3"/>
          <a:stretch>
            <a:fillRect/>
          </a:stretch>
        </p:blipFill>
        <p:spPr>
          <a:xfrm>
            <a:off x="384309" y="1536671"/>
            <a:ext cx="4186758" cy="4077380"/>
          </a:xfrm>
          <a:prstGeom prst="rect">
            <a:avLst/>
          </a:prstGeom>
        </p:spPr>
      </p:pic>
      <p:pic>
        <p:nvPicPr>
          <p:cNvPr id="7" name="图片 6">
            <a:extLst>
              <a:ext uri="{FF2B5EF4-FFF2-40B4-BE49-F238E27FC236}">
                <a16:creationId xmlns:a16="http://schemas.microsoft.com/office/drawing/2014/main" id="{5D7CD6CF-917A-4284-BABF-344D8B136018}"/>
              </a:ext>
            </a:extLst>
          </p:cNvPr>
          <p:cNvPicPr>
            <a:picLocks noChangeAspect="1"/>
          </p:cNvPicPr>
          <p:nvPr/>
        </p:nvPicPr>
        <p:blipFill rotWithShape="1">
          <a:blip r:embed="rId4"/>
          <a:srcRect b="17537"/>
          <a:stretch/>
        </p:blipFill>
        <p:spPr>
          <a:xfrm>
            <a:off x="5241373" y="2640563"/>
            <a:ext cx="6011389" cy="1702837"/>
          </a:xfrm>
          <a:prstGeom prst="rect">
            <a:avLst/>
          </a:prstGeom>
        </p:spPr>
      </p:pic>
      <p:sp>
        <p:nvSpPr>
          <p:cNvPr id="8" name="文本框 7">
            <a:extLst>
              <a:ext uri="{FF2B5EF4-FFF2-40B4-BE49-F238E27FC236}">
                <a16:creationId xmlns:a16="http://schemas.microsoft.com/office/drawing/2014/main" id="{1DE075F7-DA99-42CA-ACD3-882179FF2DB1}"/>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分析其他例子需要配置的力</a:t>
            </a:r>
          </a:p>
        </p:txBody>
      </p:sp>
      <p:sp>
        <p:nvSpPr>
          <p:cNvPr id="9" name="矩形 8">
            <a:extLst>
              <a:ext uri="{FF2B5EF4-FFF2-40B4-BE49-F238E27FC236}">
                <a16:creationId xmlns:a16="http://schemas.microsoft.com/office/drawing/2014/main" id="{BC80D24C-F6C9-4400-B0A4-0CA8B3D2396A}"/>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10" name="文本框 9">
            <a:extLst>
              <a:ext uri="{FF2B5EF4-FFF2-40B4-BE49-F238E27FC236}">
                <a16:creationId xmlns:a16="http://schemas.microsoft.com/office/drawing/2014/main" id="{3FA0C850-4FA3-4C93-9802-8E822768EE4B}"/>
              </a:ext>
            </a:extLst>
          </p:cNvPr>
          <p:cNvSpPr txBox="1"/>
          <p:nvPr/>
        </p:nvSpPr>
        <p:spPr>
          <a:xfrm>
            <a:off x="750895" y="5670899"/>
            <a:ext cx="3457575" cy="369332"/>
          </a:xfrm>
          <a:prstGeom prst="rect">
            <a:avLst/>
          </a:prstGeom>
          <a:noFill/>
        </p:spPr>
        <p:txBody>
          <a:bodyPr wrap="square" rtlCol="0">
            <a:spAutoFit/>
          </a:bodyPr>
          <a:lstStyle/>
          <a:p>
            <a:pPr algn="ctr"/>
            <a:r>
              <a:rPr lang="en-US" altLang="zh-CN" dirty="0">
                <a:hlinkClick r:id="rId5"/>
              </a:rPr>
              <a:t>Disjoint graph</a:t>
            </a:r>
            <a:endParaRPr lang="zh-CN" altLang="en-US" dirty="0"/>
          </a:p>
        </p:txBody>
      </p:sp>
      <p:sp>
        <p:nvSpPr>
          <p:cNvPr id="12" name="文本框 11">
            <a:extLst>
              <a:ext uri="{FF2B5EF4-FFF2-40B4-BE49-F238E27FC236}">
                <a16:creationId xmlns:a16="http://schemas.microsoft.com/office/drawing/2014/main" id="{F5850502-DECC-444F-9985-C52ABCD8E4A3}"/>
              </a:ext>
            </a:extLst>
          </p:cNvPr>
          <p:cNvSpPr txBox="1"/>
          <p:nvPr/>
        </p:nvSpPr>
        <p:spPr>
          <a:xfrm>
            <a:off x="5029200" y="1498333"/>
            <a:ext cx="6223561" cy="923330"/>
          </a:xfrm>
          <a:prstGeom prst="rect">
            <a:avLst/>
          </a:prstGeom>
          <a:noFill/>
        </p:spPr>
        <p:txBody>
          <a:bodyPr wrap="square">
            <a:spAutoFit/>
          </a:bodyPr>
          <a:lstStyle/>
          <a:p>
            <a:r>
              <a:rPr lang="zh-CN" altLang="en-US" dirty="0"/>
              <a:t>设置</a:t>
            </a:r>
            <a:r>
              <a:rPr lang="en-US" altLang="zh-CN" dirty="0" err="1"/>
              <a:t>forceX</a:t>
            </a:r>
            <a:r>
              <a:rPr lang="zh-CN" altLang="en-US" dirty="0"/>
              <a:t>和</a:t>
            </a:r>
            <a:r>
              <a:rPr lang="en-US" altLang="zh-CN" dirty="0" err="1"/>
              <a:t>forceY</a:t>
            </a:r>
            <a:r>
              <a:rPr lang="zh-CN" altLang="en-US" dirty="0"/>
              <a:t>是为了防止节点在其他力的作用下被放置在超出画布的位置。思考，此时为什么不用</a:t>
            </a:r>
            <a:r>
              <a:rPr lang="en-US" altLang="zh-CN" dirty="0"/>
              <a:t>Centering force</a:t>
            </a:r>
            <a:r>
              <a:rPr lang="zh-CN" altLang="en-US" dirty="0"/>
              <a:t>？不能达到同样效果么？</a:t>
            </a:r>
            <a:endParaRPr lang="en-US" altLang="zh-CN" dirty="0"/>
          </a:p>
        </p:txBody>
      </p:sp>
    </p:spTree>
    <p:extLst>
      <p:ext uri="{BB962C8B-B14F-4D97-AF65-F5344CB8AC3E}">
        <p14:creationId xmlns:p14="http://schemas.microsoft.com/office/powerpoint/2010/main" val="188545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61D3413-324D-4872-AE8A-32F4F29F1CA4}"/>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分析其他例子需要配置的力</a:t>
            </a:r>
          </a:p>
        </p:txBody>
      </p:sp>
      <p:sp>
        <p:nvSpPr>
          <p:cNvPr id="9" name="矩形 8">
            <a:extLst>
              <a:ext uri="{FF2B5EF4-FFF2-40B4-BE49-F238E27FC236}">
                <a16:creationId xmlns:a16="http://schemas.microsoft.com/office/drawing/2014/main" id="{6DDB4315-7BD8-4D74-AC5F-CA6FC0F7E0BE}"/>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11" name="图片 10">
            <a:hlinkClick r:id="rId3"/>
            <a:extLst>
              <a:ext uri="{FF2B5EF4-FFF2-40B4-BE49-F238E27FC236}">
                <a16:creationId xmlns:a16="http://schemas.microsoft.com/office/drawing/2014/main" id="{F9555F21-E4FD-4F91-87A5-D6AD789740D7}"/>
              </a:ext>
            </a:extLst>
          </p:cNvPr>
          <p:cNvPicPr>
            <a:picLocks noChangeAspect="1"/>
          </p:cNvPicPr>
          <p:nvPr/>
        </p:nvPicPr>
        <p:blipFill>
          <a:blip r:embed="rId4"/>
          <a:stretch>
            <a:fillRect/>
          </a:stretch>
        </p:blipFill>
        <p:spPr>
          <a:xfrm>
            <a:off x="298622" y="1464100"/>
            <a:ext cx="4185018" cy="4708145"/>
          </a:xfrm>
          <a:prstGeom prst="rect">
            <a:avLst/>
          </a:prstGeom>
        </p:spPr>
      </p:pic>
      <p:pic>
        <p:nvPicPr>
          <p:cNvPr id="13" name="图片 12">
            <a:extLst>
              <a:ext uri="{FF2B5EF4-FFF2-40B4-BE49-F238E27FC236}">
                <a16:creationId xmlns:a16="http://schemas.microsoft.com/office/drawing/2014/main" id="{85C37889-DABF-4BD2-998B-B24A4D68AA32}"/>
              </a:ext>
            </a:extLst>
          </p:cNvPr>
          <p:cNvPicPr>
            <a:picLocks noChangeAspect="1"/>
          </p:cNvPicPr>
          <p:nvPr/>
        </p:nvPicPr>
        <p:blipFill>
          <a:blip r:embed="rId5"/>
          <a:stretch>
            <a:fillRect/>
          </a:stretch>
        </p:blipFill>
        <p:spPr>
          <a:xfrm>
            <a:off x="4949694" y="2547898"/>
            <a:ext cx="6848434" cy="1270274"/>
          </a:xfrm>
          <a:prstGeom prst="rect">
            <a:avLst/>
          </a:prstGeom>
        </p:spPr>
      </p:pic>
      <p:sp>
        <p:nvSpPr>
          <p:cNvPr id="14" name="文本框 13">
            <a:extLst>
              <a:ext uri="{FF2B5EF4-FFF2-40B4-BE49-F238E27FC236}">
                <a16:creationId xmlns:a16="http://schemas.microsoft.com/office/drawing/2014/main" id="{38CEFF2F-EBF5-4554-9A93-14D4A8FED49E}"/>
              </a:ext>
            </a:extLst>
          </p:cNvPr>
          <p:cNvSpPr txBox="1"/>
          <p:nvPr/>
        </p:nvSpPr>
        <p:spPr>
          <a:xfrm>
            <a:off x="5029200" y="1498333"/>
            <a:ext cx="6223561" cy="923330"/>
          </a:xfrm>
          <a:prstGeom prst="rect">
            <a:avLst/>
          </a:prstGeom>
          <a:noFill/>
        </p:spPr>
        <p:txBody>
          <a:bodyPr wrap="square">
            <a:spAutoFit/>
          </a:bodyPr>
          <a:lstStyle/>
          <a:p>
            <a:r>
              <a:rPr lang="zh-CN" altLang="en-US" dirty="0"/>
              <a:t>设置</a:t>
            </a:r>
            <a:r>
              <a:rPr lang="en-US" altLang="zh-CN" dirty="0" err="1"/>
              <a:t>forceX</a:t>
            </a:r>
            <a:r>
              <a:rPr lang="zh-CN" altLang="en-US" dirty="0"/>
              <a:t>和</a:t>
            </a:r>
            <a:r>
              <a:rPr lang="en-US" altLang="zh-CN" dirty="0" err="1"/>
              <a:t>forceY</a:t>
            </a:r>
            <a:r>
              <a:rPr lang="zh-CN" altLang="en-US" dirty="0"/>
              <a:t>是为了防止节点在其他力的作用下被放置在超出画布的位置。思考，此时为什么不用</a:t>
            </a:r>
            <a:r>
              <a:rPr lang="en-US" altLang="zh-CN" dirty="0"/>
              <a:t>Centering force</a:t>
            </a:r>
            <a:r>
              <a:rPr lang="zh-CN" altLang="en-US" dirty="0"/>
              <a:t>？不能达到同样效果么？</a:t>
            </a:r>
            <a:endParaRPr lang="en-US" altLang="zh-CN" dirty="0"/>
          </a:p>
        </p:txBody>
      </p:sp>
    </p:spTree>
    <p:extLst>
      <p:ext uri="{BB962C8B-B14F-4D97-AF65-F5344CB8AC3E}">
        <p14:creationId xmlns:p14="http://schemas.microsoft.com/office/powerpoint/2010/main" val="730796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C6EA961-F629-4E65-989A-21C98985FA53}"/>
              </a:ext>
            </a:extLst>
          </p:cNvPr>
          <p:cNvPicPr>
            <a:picLocks noChangeAspect="1"/>
          </p:cNvPicPr>
          <p:nvPr/>
        </p:nvPicPr>
        <p:blipFill rotWithShape="1">
          <a:blip r:embed="rId2"/>
          <a:srcRect r="22388" b="18007"/>
          <a:stretch/>
        </p:blipFill>
        <p:spPr>
          <a:xfrm>
            <a:off x="5197152" y="2648237"/>
            <a:ext cx="6493509" cy="1485614"/>
          </a:xfrm>
          <a:prstGeom prst="rect">
            <a:avLst/>
          </a:prstGeom>
        </p:spPr>
      </p:pic>
      <p:sp>
        <p:nvSpPr>
          <p:cNvPr id="8" name="文本框 7">
            <a:extLst>
              <a:ext uri="{FF2B5EF4-FFF2-40B4-BE49-F238E27FC236}">
                <a16:creationId xmlns:a16="http://schemas.microsoft.com/office/drawing/2014/main" id="{10D64E02-71F3-4D29-9870-8D5F872A7923}"/>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分析其他例子需要配置的力</a:t>
            </a:r>
          </a:p>
        </p:txBody>
      </p:sp>
      <p:sp>
        <p:nvSpPr>
          <p:cNvPr id="9" name="矩形 8">
            <a:extLst>
              <a:ext uri="{FF2B5EF4-FFF2-40B4-BE49-F238E27FC236}">
                <a16:creationId xmlns:a16="http://schemas.microsoft.com/office/drawing/2014/main" id="{CC28DF4D-BC6B-4811-B1EC-159C30CAD270}"/>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13" name="图片 12">
            <a:extLst>
              <a:ext uri="{FF2B5EF4-FFF2-40B4-BE49-F238E27FC236}">
                <a16:creationId xmlns:a16="http://schemas.microsoft.com/office/drawing/2014/main" id="{9E478B40-1246-4FC1-B47B-99D467A08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39" y="1322324"/>
            <a:ext cx="4339946" cy="4285922"/>
          </a:xfrm>
          <a:prstGeom prst="rect">
            <a:avLst/>
          </a:prstGeom>
        </p:spPr>
      </p:pic>
      <p:sp>
        <p:nvSpPr>
          <p:cNvPr id="17" name="文本框 16">
            <a:extLst>
              <a:ext uri="{FF2B5EF4-FFF2-40B4-BE49-F238E27FC236}">
                <a16:creationId xmlns:a16="http://schemas.microsoft.com/office/drawing/2014/main" id="{434A9461-C9F7-4D47-931F-4A0DD0B6E578}"/>
              </a:ext>
            </a:extLst>
          </p:cNvPr>
          <p:cNvSpPr txBox="1"/>
          <p:nvPr/>
        </p:nvSpPr>
        <p:spPr>
          <a:xfrm>
            <a:off x="775837" y="5558803"/>
            <a:ext cx="3790950" cy="369332"/>
          </a:xfrm>
          <a:prstGeom prst="rect">
            <a:avLst/>
          </a:prstGeom>
          <a:noFill/>
        </p:spPr>
        <p:txBody>
          <a:bodyPr wrap="square">
            <a:spAutoFit/>
          </a:bodyPr>
          <a:lstStyle/>
          <a:p>
            <a:pPr algn="ctr"/>
            <a:r>
              <a:rPr lang="en-US" altLang="zh-CN" dirty="0">
                <a:hlinkClick r:id="rId4"/>
              </a:rPr>
              <a:t>Collision Detection</a:t>
            </a:r>
            <a:endParaRPr lang="en-US" altLang="zh-CN" dirty="0"/>
          </a:p>
        </p:txBody>
      </p:sp>
    </p:spTree>
    <p:extLst>
      <p:ext uri="{BB962C8B-B14F-4D97-AF65-F5344CB8AC3E}">
        <p14:creationId xmlns:p14="http://schemas.microsoft.com/office/powerpoint/2010/main" val="3194046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A6BC29BB-CE06-4ED9-8FAB-C2B55BE911C4}"/>
              </a:ext>
            </a:extLst>
          </p:cNvPr>
          <p:cNvSpPr txBox="1"/>
          <p:nvPr/>
        </p:nvSpPr>
        <p:spPr>
          <a:xfrm>
            <a:off x="1193833" y="4577110"/>
            <a:ext cx="1241457" cy="369332"/>
          </a:xfrm>
          <a:prstGeom prst="rect">
            <a:avLst/>
          </a:prstGeom>
          <a:noFill/>
        </p:spPr>
        <p:txBody>
          <a:bodyPr wrap="square">
            <a:spAutoFit/>
          </a:bodyPr>
          <a:lstStyle/>
          <a:p>
            <a:r>
              <a:rPr lang="en-US" altLang="zh-CN" dirty="0">
                <a:hlinkClick r:id="rId2"/>
              </a:rPr>
              <a:t>beeswarm </a:t>
            </a:r>
            <a:endParaRPr lang="zh-CN" altLang="en-US" dirty="0"/>
          </a:p>
        </p:txBody>
      </p:sp>
      <p:sp>
        <p:nvSpPr>
          <p:cNvPr id="14" name="文本框 13">
            <a:extLst>
              <a:ext uri="{FF2B5EF4-FFF2-40B4-BE49-F238E27FC236}">
                <a16:creationId xmlns:a16="http://schemas.microsoft.com/office/drawing/2014/main" id="{FC46FBB1-3A73-4117-8247-180C2514FDD1}"/>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分析其他例子需要配置的力</a:t>
            </a:r>
          </a:p>
        </p:txBody>
      </p:sp>
      <p:sp>
        <p:nvSpPr>
          <p:cNvPr id="15" name="矩形 14">
            <a:extLst>
              <a:ext uri="{FF2B5EF4-FFF2-40B4-BE49-F238E27FC236}">
                <a16:creationId xmlns:a16="http://schemas.microsoft.com/office/drawing/2014/main" id="{48FBB5F8-A9F8-4429-A2AB-F39317457D92}"/>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17" name="图片 16">
            <a:extLst>
              <a:ext uri="{FF2B5EF4-FFF2-40B4-BE49-F238E27FC236}">
                <a16:creationId xmlns:a16="http://schemas.microsoft.com/office/drawing/2014/main" id="{2C12571C-276E-40B9-9F76-E69D6232597A}"/>
              </a:ext>
            </a:extLst>
          </p:cNvPr>
          <p:cNvPicPr>
            <a:picLocks noChangeAspect="1"/>
          </p:cNvPicPr>
          <p:nvPr/>
        </p:nvPicPr>
        <p:blipFill>
          <a:blip r:embed="rId3"/>
          <a:stretch>
            <a:fillRect/>
          </a:stretch>
        </p:blipFill>
        <p:spPr>
          <a:xfrm>
            <a:off x="566737" y="1536671"/>
            <a:ext cx="11058525" cy="2286000"/>
          </a:xfrm>
          <a:prstGeom prst="rect">
            <a:avLst/>
          </a:prstGeom>
        </p:spPr>
      </p:pic>
      <p:pic>
        <p:nvPicPr>
          <p:cNvPr id="19" name="图片 18">
            <a:extLst>
              <a:ext uri="{FF2B5EF4-FFF2-40B4-BE49-F238E27FC236}">
                <a16:creationId xmlns:a16="http://schemas.microsoft.com/office/drawing/2014/main" id="{3090BC29-B574-44FF-A0A7-2E544BA3143F}"/>
              </a:ext>
            </a:extLst>
          </p:cNvPr>
          <p:cNvPicPr>
            <a:picLocks noChangeAspect="1"/>
          </p:cNvPicPr>
          <p:nvPr/>
        </p:nvPicPr>
        <p:blipFill rotWithShape="1">
          <a:blip r:embed="rId4"/>
          <a:srcRect b="26744"/>
          <a:stretch/>
        </p:blipFill>
        <p:spPr>
          <a:xfrm>
            <a:off x="3812032" y="4140436"/>
            <a:ext cx="7573103" cy="1180894"/>
          </a:xfrm>
          <a:prstGeom prst="rect">
            <a:avLst/>
          </a:prstGeom>
        </p:spPr>
      </p:pic>
    </p:spTree>
    <p:extLst>
      <p:ext uri="{BB962C8B-B14F-4D97-AF65-F5344CB8AC3E}">
        <p14:creationId xmlns:p14="http://schemas.microsoft.com/office/powerpoint/2010/main" val="1978857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FB30956-EE32-4217-AA58-375F0E5A4877}"/>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常见的图可视化方法与技术：节点链接图</a:t>
            </a:r>
          </a:p>
        </p:txBody>
      </p:sp>
      <p:sp>
        <p:nvSpPr>
          <p:cNvPr id="5" name="矩形 4">
            <a:extLst>
              <a:ext uri="{FF2B5EF4-FFF2-40B4-BE49-F238E27FC236}">
                <a16:creationId xmlns:a16="http://schemas.microsoft.com/office/drawing/2014/main" id="{050D4316-52A4-41E0-B109-AAC9628E5B92}"/>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6" name="图片 5">
            <a:extLst>
              <a:ext uri="{FF2B5EF4-FFF2-40B4-BE49-F238E27FC236}">
                <a16:creationId xmlns:a16="http://schemas.microsoft.com/office/drawing/2014/main" id="{4AB03FFC-5AF3-4750-AB83-F57F5B33142B}"/>
              </a:ext>
            </a:extLst>
          </p:cNvPr>
          <p:cNvPicPr>
            <a:picLocks noChangeAspect="1"/>
          </p:cNvPicPr>
          <p:nvPr/>
        </p:nvPicPr>
        <p:blipFill>
          <a:blip r:embed="rId3"/>
          <a:stretch>
            <a:fillRect/>
          </a:stretch>
        </p:blipFill>
        <p:spPr>
          <a:xfrm>
            <a:off x="3435133" y="946953"/>
            <a:ext cx="4994164" cy="4908611"/>
          </a:xfrm>
          <a:prstGeom prst="rect">
            <a:avLst/>
          </a:prstGeom>
        </p:spPr>
      </p:pic>
      <p:sp>
        <p:nvSpPr>
          <p:cNvPr id="7" name="文本框 6">
            <a:extLst>
              <a:ext uri="{FF2B5EF4-FFF2-40B4-BE49-F238E27FC236}">
                <a16:creationId xmlns:a16="http://schemas.microsoft.com/office/drawing/2014/main" id="{76EE6D30-5820-48FF-BA23-92A1546B73E1}"/>
              </a:ext>
            </a:extLst>
          </p:cNvPr>
          <p:cNvSpPr txBox="1"/>
          <p:nvPr/>
        </p:nvSpPr>
        <p:spPr>
          <a:xfrm>
            <a:off x="4727487" y="5855564"/>
            <a:ext cx="2487358" cy="369332"/>
          </a:xfrm>
          <a:prstGeom prst="rect">
            <a:avLst/>
          </a:prstGeom>
          <a:noFill/>
        </p:spPr>
        <p:txBody>
          <a:bodyPr wrap="square">
            <a:spAutoFit/>
          </a:bodyPr>
          <a:lstStyle/>
          <a:p>
            <a:pPr algn="ctr"/>
            <a:r>
              <a:rPr lang="en-US" altLang="zh-CN" dirty="0">
                <a:hlinkClick r:id="rId4"/>
              </a:rPr>
              <a:t>Node-link diagram</a:t>
            </a:r>
            <a:endParaRPr lang="en-US" altLang="zh-CN" dirty="0"/>
          </a:p>
        </p:txBody>
      </p:sp>
    </p:spTree>
    <p:extLst>
      <p:ext uri="{BB962C8B-B14F-4D97-AF65-F5344CB8AC3E}">
        <p14:creationId xmlns:p14="http://schemas.microsoft.com/office/powerpoint/2010/main" val="2633712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07EACB-407A-465B-B6C4-98D957D2A4E7}"/>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Gephi</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9C5C8692-ADDB-4A70-B74A-FA8A6312BC69}"/>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4098" name="Picture 2" descr="screenshot">
            <a:extLst>
              <a:ext uri="{FF2B5EF4-FFF2-40B4-BE49-F238E27FC236}">
                <a16:creationId xmlns:a16="http://schemas.microsoft.com/office/drawing/2014/main" id="{E11A96A3-CB23-40A0-8FFE-11F9C4B95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1536671"/>
            <a:ext cx="5886450" cy="363336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D09B0C2-F1EB-4FB5-B8FA-9B62C87985C8}"/>
              </a:ext>
            </a:extLst>
          </p:cNvPr>
          <p:cNvSpPr txBox="1"/>
          <p:nvPr/>
        </p:nvSpPr>
        <p:spPr>
          <a:xfrm>
            <a:off x="6556375" y="1124112"/>
            <a:ext cx="5225916" cy="5324535"/>
          </a:xfrm>
          <a:prstGeom prst="rect">
            <a:avLst/>
          </a:prstGeom>
          <a:noFill/>
        </p:spPr>
        <p:txBody>
          <a:bodyPr wrap="square" rtlCol="0">
            <a:spAutoFit/>
          </a:bodyPr>
          <a:lstStyle/>
          <a:p>
            <a:r>
              <a:rPr lang="en-US" altLang="zh-CN" b="1" dirty="0"/>
              <a:t>Features:</a:t>
            </a:r>
          </a:p>
          <a:p>
            <a:pPr marL="285750" indent="-285750">
              <a:buFont typeface="Arial" panose="020B0604020202020204" pitchFamily="34" charset="0"/>
              <a:buChar char="•"/>
            </a:pPr>
            <a:r>
              <a:rPr lang="en-US" altLang="zh-CN" dirty="0"/>
              <a:t>Layout</a:t>
            </a:r>
          </a:p>
          <a:p>
            <a:pPr marL="742950" lvl="1" indent="-285750">
              <a:buFont typeface="Arial" panose="020B0604020202020204" pitchFamily="34" charset="0"/>
              <a:buChar char="•"/>
            </a:pPr>
            <a:r>
              <a:rPr lang="en-US" altLang="zh-CN" sz="1600" dirty="0"/>
              <a:t>Force-based algorithms</a:t>
            </a:r>
          </a:p>
          <a:p>
            <a:pPr marL="742950" lvl="1" indent="-285750">
              <a:buFont typeface="Arial" panose="020B0604020202020204" pitchFamily="34" charset="0"/>
              <a:buChar char="•"/>
            </a:pPr>
            <a:r>
              <a:rPr lang="en-US" altLang="zh-CN" sz="1600" dirty="0"/>
              <a:t>Optimize for graph readability</a:t>
            </a:r>
          </a:p>
          <a:p>
            <a:pPr marL="285750" indent="-285750">
              <a:buFont typeface="Arial" panose="020B0604020202020204" pitchFamily="34" charset="0"/>
              <a:buChar char="•"/>
            </a:pPr>
            <a:r>
              <a:rPr lang="en-US" altLang="zh-CN" dirty="0"/>
              <a:t>Metrics</a:t>
            </a:r>
          </a:p>
          <a:p>
            <a:pPr marL="742950" lvl="1" indent="-285750">
              <a:buFont typeface="Arial" panose="020B0604020202020204" pitchFamily="34" charset="0"/>
              <a:buChar char="•"/>
            </a:pPr>
            <a:r>
              <a:rPr lang="en-US" altLang="zh-CN" sz="1600" dirty="0"/>
              <a:t>Betweenness Centrality, Closeness, Diameter, Clustering Coefficient, PageRank</a:t>
            </a:r>
          </a:p>
          <a:p>
            <a:pPr marL="742950" lvl="1" indent="-285750">
              <a:buFont typeface="Arial" panose="020B0604020202020204" pitchFamily="34" charset="0"/>
              <a:buChar char="•"/>
            </a:pPr>
            <a:r>
              <a:rPr lang="en-US" altLang="zh-CN" sz="1600" dirty="0"/>
              <a:t>Community detection (Modularity)</a:t>
            </a:r>
          </a:p>
          <a:p>
            <a:pPr marL="742950" lvl="1" indent="-285750">
              <a:buFont typeface="Arial" panose="020B0604020202020204" pitchFamily="34" charset="0"/>
              <a:buChar char="•"/>
            </a:pPr>
            <a:r>
              <a:rPr lang="en-US" altLang="zh-CN" sz="1600" dirty="0"/>
              <a:t>Random generators</a:t>
            </a:r>
          </a:p>
          <a:p>
            <a:pPr marL="742950" lvl="1" indent="-285750">
              <a:buFont typeface="Arial" panose="020B0604020202020204" pitchFamily="34" charset="0"/>
              <a:buChar char="•"/>
            </a:pPr>
            <a:r>
              <a:rPr lang="en-US" altLang="zh-CN" sz="1600" dirty="0"/>
              <a:t>Shortest path</a:t>
            </a:r>
          </a:p>
          <a:p>
            <a:pPr marL="285750" indent="-285750">
              <a:buFont typeface="Arial" panose="020B0604020202020204" pitchFamily="34" charset="0"/>
              <a:buChar char="•"/>
            </a:pPr>
            <a:r>
              <a:rPr lang="en-US" altLang="zh-CN" dirty="0"/>
              <a:t>Networks over time</a:t>
            </a:r>
          </a:p>
          <a:p>
            <a:pPr marL="285750" indent="-285750">
              <a:buFont typeface="Arial" panose="020B0604020202020204" pitchFamily="34" charset="0"/>
              <a:buChar char="•"/>
            </a:pPr>
            <a:r>
              <a:rPr lang="en-US" altLang="zh-CN" dirty="0"/>
              <a:t>Create cartography</a:t>
            </a:r>
          </a:p>
          <a:p>
            <a:pPr marL="285750" indent="-285750">
              <a:buFont typeface="Arial" panose="020B0604020202020204" pitchFamily="34" charset="0"/>
              <a:buChar char="•"/>
            </a:pPr>
            <a:r>
              <a:rPr lang="en-US" altLang="zh-CN" dirty="0"/>
              <a:t>Dynamic filtering</a:t>
            </a:r>
          </a:p>
          <a:p>
            <a:pPr marL="742950" lvl="1" indent="-285750">
              <a:buFont typeface="Arial" panose="020B0604020202020204" pitchFamily="34" charset="0"/>
              <a:buChar char="•"/>
            </a:pPr>
            <a:r>
              <a:rPr lang="en-US" altLang="zh-CN" sz="1600" dirty="0"/>
              <a:t>Create complex filter query without scripting</a:t>
            </a:r>
          </a:p>
          <a:p>
            <a:pPr marL="742950" lvl="1" indent="-285750">
              <a:buFont typeface="Arial" panose="020B0604020202020204" pitchFamily="34" charset="0"/>
              <a:buChar char="•"/>
            </a:pPr>
            <a:r>
              <a:rPr lang="en-US" altLang="zh-CN" sz="1600" dirty="0"/>
              <a:t>Build new networks from the filtering result</a:t>
            </a:r>
          </a:p>
          <a:p>
            <a:pPr marL="742950" lvl="1" indent="-285750">
              <a:buFont typeface="Arial" panose="020B0604020202020204" pitchFamily="34" charset="0"/>
              <a:buChar char="•"/>
            </a:pPr>
            <a:r>
              <a:rPr lang="en-US" altLang="zh-CN" sz="1600" dirty="0"/>
              <a:t>Save your favorite queries</a:t>
            </a:r>
          </a:p>
          <a:p>
            <a:pPr marL="285750" indent="-285750">
              <a:buFont typeface="Arial" panose="020B0604020202020204" pitchFamily="34" charset="0"/>
              <a:buChar char="•"/>
            </a:pPr>
            <a:r>
              <a:rPr lang="en-US" altLang="zh-CN" dirty="0"/>
              <a:t>Data Table and Edition</a:t>
            </a:r>
          </a:p>
          <a:p>
            <a:pPr marL="285750" indent="-285750">
              <a:buFont typeface="Arial" panose="020B0604020202020204" pitchFamily="34" charset="0"/>
              <a:buChar char="•"/>
            </a:pPr>
            <a:r>
              <a:rPr lang="en-US" altLang="zh-CN" dirty="0"/>
              <a:t>Input/Output</a:t>
            </a:r>
          </a:p>
          <a:p>
            <a:pPr marL="285750" indent="-285750">
              <a:buFont typeface="Arial" panose="020B0604020202020204" pitchFamily="34" charset="0"/>
              <a:buChar char="•"/>
            </a:pPr>
            <a:r>
              <a:rPr lang="en-US" altLang="zh-CN" dirty="0"/>
              <a:t>Extensible</a:t>
            </a:r>
          </a:p>
          <a:p>
            <a:endParaRPr lang="en-US" altLang="zh-CN" dirty="0"/>
          </a:p>
        </p:txBody>
      </p:sp>
    </p:spTree>
    <p:extLst>
      <p:ext uri="{BB962C8B-B14F-4D97-AF65-F5344CB8AC3E}">
        <p14:creationId xmlns:p14="http://schemas.microsoft.com/office/powerpoint/2010/main" val="3052121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707EACB-407A-465B-B6C4-98D957D2A4E7}"/>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Gephi</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9C5C8692-ADDB-4A70-B74A-FA8A6312BC69}"/>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3" name="图片 2">
            <a:extLst>
              <a:ext uri="{FF2B5EF4-FFF2-40B4-BE49-F238E27FC236}">
                <a16:creationId xmlns:a16="http://schemas.microsoft.com/office/drawing/2014/main" id="{51482E20-2DA5-4776-B969-719FF805ADC9}"/>
              </a:ext>
            </a:extLst>
          </p:cNvPr>
          <p:cNvPicPr>
            <a:picLocks noChangeAspect="1"/>
          </p:cNvPicPr>
          <p:nvPr/>
        </p:nvPicPr>
        <p:blipFill>
          <a:blip r:embed="rId3"/>
          <a:stretch>
            <a:fillRect/>
          </a:stretch>
        </p:blipFill>
        <p:spPr>
          <a:xfrm>
            <a:off x="906824" y="1853336"/>
            <a:ext cx="10169989" cy="3679102"/>
          </a:xfrm>
          <a:prstGeom prst="rect">
            <a:avLst/>
          </a:prstGeom>
        </p:spPr>
      </p:pic>
      <p:sp>
        <p:nvSpPr>
          <p:cNvPr id="7" name="矩形: 圆角 6">
            <a:extLst>
              <a:ext uri="{FF2B5EF4-FFF2-40B4-BE49-F238E27FC236}">
                <a16:creationId xmlns:a16="http://schemas.microsoft.com/office/drawing/2014/main" id="{9DB82AAC-B722-45D3-98B2-ECA1C05296A7}"/>
              </a:ext>
            </a:extLst>
          </p:cNvPr>
          <p:cNvSpPr/>
          <p:nvPr/>
        </p:nvSpPr>
        <p:spPr>
          <a:xfrm>
            <a:off x="812800" y="2413000"/>
            <a:ext cx="7099300" cy="4445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926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3277CB13-A4C3-4C87-8EB7-3AF68BE77DBF}"/>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Gephi</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F68D5534-638A-4418-840F-EDBFE1C2538C}"/>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12" name="文本框 11">
            <a:extLst>
              <a:ext uri="{FF2B5EF4-FFF2-40B4-BE49-F238E27FC236}">
                <a16:creationId xmlns:a16="http://schemas.microsoft.com/office/drawing/2014/main" id="{1CE088E1-D4A9-4E7D-A4E8-2E42996FCDC2}"/>
              </a:ext>
            </a:extLst>
          </p:cNvPr>
          <p:cNvSpPr txBox="1"/>
          <p:nvPr/>
        </p:nvSpPr>
        <p:spPr>
          <a:xfrm>
            <a:off x="693682" y="1366345"/>
            <a:ext cx="6484883" cy="369332"/>
          </a:xfrm>
          <a:prstGeom prst="rect">
            <a:avLst/>
          </a:prstGeom>
          <a:noFill/>
        </p:spPr>
        <p:txBody>
          <a:bodyPr wrap="square" rtlCol="0">
            <a:spAutoFit/>
          </a:bodyPr>
          <a:lstStyle/>
          <a:p>
            <a:r>
              <a:rPr lang="zh-CN" altLang="en-US" dirty="0"/>
              <a:t>在</a:t>
            </a:r>
            <a:r>
              <a:rPr lang="en-US" altLang="zh-CN" dirty="0"/>
              <a:t>Data Laboratory</a:t>
            </a:r>
            <a:r>
              <a:rPr lang="zh-CN" altLang="en-US" dirty="0"/>
              <a:t>模块中依次导入</a:t>
            </a:r>
            <a:r>
              <a:rPr lang="en-US" altLang="zh-CN" dirty="0"/>
              <a:t>nodes.csv</a:t>
            </a:r>
            <a:r>
              <a:rPr lang="zh-CN" altLang="en-US" dirty="0"/>
              <a:t>和</a:t>
            </a:r>
            <a:r>
              <a:rPr lang="en-US" altLang="zh-CN" dirty="0"/>
              <a:t>edges.csv</a:t>
            </a:r>
          </a:p>
        </p:txBody>
      </p:sp>
      <p:pic>
        <p:nvPicPr>
          <p:cNvPr id="14" name="图片 13">
            <a:extLst>
              <a:ext uri="{FF2B5EF4-FFF2-40B4-BE49-F238E27FC236}">
                <a16:creationId xmlns:a16="http://schemas.microsoft.com/office/drawing/2014/main" id="{703652E4-C307-4B53-8184-839E0CF587CC}"/>
              </a:ext>
            </a:extLst>
          </p:cNvPr>
          <p:cNvPicPr>
            <a:picLocks noChangeAspect="1"/>
          </p:cNvPicPr>
          <p:nvPr/>
        </p:nvPicPr>
        <p:blipFill>
          <a:blip r:embed="rId2"/>
          <a:stretch>
            <a:fillRect/>
          </a:stretch>
        </p:blipFill>
        <p:spPr>
          <a:xfrm>
            <a:off x="906824" y="1852777"/>
            <a:ext cx="7112569" cy="4297660"/>
          </a:xfrm>
          <a:prstGeom prst="rect">
            <a:avLst/>
          </a:prstGeom>
        </p:spPr>
      </p:pic>
    </p:spTree>
    <p:extLst>
      <p:ext uri="{BB962C8B-B14F-4D97-AF65-F5344CB8AC3E}">
        <p14:creationId xmlns:p14="http://schemas.microsoft.com/office/powerpoint/2010/main" val="2142603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9FC331-B01A-486B-93B8-F2933FEF63DF}"/>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Gephi</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56DAF00-BC4B-4F97-9776-8691E2903D2B}"/>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8" name="文本框 7">
            <a:extLst>
              <a:ext uri="{FF2B5EF4-FFF2-40B4-BE49-F238E27FC236}">
                <a16:creationId xmlns:a16="http://schemas.microsoft.com/office/drawing/2014/main" id="{A03B2822-4F5B-44F5-8963-807CF1D73FC3}"/>
              </a:ext>
            </a:extLst>
          </p:cNvPr>
          <p:cNvSpPr txBox="1"/>
          <p:nvPr/>
        </p:nvSpPr>
        <p:spPr>
          <a:xfrm>
            <a:off x="693682" y="1366345"/>
            <a:ext cx="9753601" cy="646331"/>
          </a:xfrm>
          <a:prstGeom prst="rect">
            <a:avLst/>
          </a:prstGeom>
          <a:noFill/>
        </p:spPr>
        <p:txBody>
          <a:bodyPr wrap="square" rtlCol="0">
            <a:spAutoFit/>
          </a:bodyPr>
          <a:lstStyle/>
          <a:p>
            <a:r>
              <a:rPr lang="zh-CN" altLang="en-US" dirty="0"/>
              <a:t>在</a:t>
            </a:r>
            <a:r>
              <a:rPr lang="en-US" altLang="zh-CN" dirty="0"/>
              <a:t>Overview</a:t>
            </a:r>
            <a:r>
              <a:rPr lang="zh-CN" altLang="en-US" dirty="0"/>
              <a:t>模块左侧的</a:t>
            </a:r>
            <a:r>
              <a:rPr lang="en-US" altLang="zh-CN" dirty="0"/>
              <a:t>Layout</a:t>
            </a:r>
            <a:r>
              <a:rPr lang="zh-CN" altLang="en-US" dirty="0"/>
              <a:t>面板中选择合适的布局算法，点击</a:t>
            </a:r>
            <a:r>
              <a:rPr lang="en-US" altLang="zh-CN" dirty="0"/>
              <a:t>run</a:t>
            </a:r>
            <a:r>
              <a:rPr lang="zh-CN" altLang="en-US" dirty="0"/>
              <a:t>会得到一个初始布局。若对布局结果不满意，则调整布局算法的参数或者选择其他的布局算法。</a:t>
            </a:r>
          </a:p>
        </p:txBody>
      </p:sp>
      <p:pic>
        <p:nvPicPr>
          <p:cNvPr id="11" name="图片 10">
            <a:extLst>
              <a:ext uri="{FF2B5EF4-FFF2-40B4-BE49-F238E27FC236}">
                <a16:creationId xmlns:a16="http://schemas.microsoft.com/office/drawing/2014/main" id="{0D5464DC-23FF-4A03-A10A-84DAF03BFEF2}"/>
              </a:ext>
            </a:extLst>
          </p:cNvPr>
          <p:cNvPicPr>
            <a:picLocks noChangeAspect="1"/>
          </p:cNvPicPr>
          <p:nvPr/>
        </p:nvPicPr>
        <p:blipFill>
          <a:blip r:embed="rId2"/>
          <a:stretch>
            <a:fillRect/>
          </a:stretch>
        </p:blipFill>
        <p:spPr>
          <a:xfrm>
            <a:off x="788275" y="2012676"/>
            <a:ext cx="5819797" cy="4364848"/>
          </a:xfrm>
          <a:prstGeom prst="rect">
            <a:avLst/>
          </a:prstGeom>
        </p:spPr>
      </p:pic>
    </p:spTree>
    <p:extLst>
      <p:ext uri="{BB962C8B-B14F-4D97-AF65-F5344CB8AC3E}">
        <p14:creationId xmlns:p14="http://schemas.microsoft.com/office/powerpoint/2010/main" val="2776949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9FC331-B01A-486B-93B8-F2933FEF63DF}"/>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Gephi</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56DAF00-BC4B-4F97-9776-8691E2903D2B}"/>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8" name="文本框 7">
            <a:extLst>
              <a:ext uri="{FF2B5EF4-FFF2-40B4-BE49-F238E27FC236}">
                <a16:creationId xmlns:a16="http://schemas.microsoft.com/office/drawing/2014/main" id="{A03B2822-4F5B-44F5-8963-807CF1D73FC3}"/>
              </a:ext>
            </a:extLst>
          </p:cNvPr>
          <p:cNvSpPr txBox="1"/>
          <p:nvPr/>
        </p:nvSpPr>
        <p:spPr>
          <a:xfrm>
            <a:off x="693682" y="1366345"/>
            <a:ext cx="10804636"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在</a:t>
            </a:r>
            <a:r>
              <a:rPr lang="en-US" altLang="zh-CN" dirty="0"/>
              <a:t>Overview</a:t>
            </a:r>
            <a:r>
              <a:rPr lang="zh-CN" altLang="en-US" dirty="0"/>
              <a:t>模块右侧的</a:t>
            </a:r>
            <a:r>
              <a:rPr lang="en-US" altLang="zh-CN" dirty="0"/>
              <a:t>statistics</a:t>
            </a:r>
            <a:r>
              <a:rPr lang="zh-CN" altLang="en-US" dirty="0"/>
              <a:t>面板中选择</a:t>
            </a:r>
            <a:r>
              <a:rPr lang="en-US" altLang="zh-CN" dirty="0"/>
              <a:t>Modularity</a:t>
            </a:r>
            <a:r>
              <a:rPr lang="zh-CN" altLang="en-US" dirty="0"/>
              <a:t>，点击</a:t>
            </a:r>
            <a:r>
              <a:rPr lang="en-US" altLang="zh-CN" dirty="0"/>
              <a:t>run</a:t>
            </a:r>
            <a:r>
              <a:rPr lang="zh-CN" altLang="en-US" dirty="0"/>
              <a:t>执行社区检测算法，根据检测结果调整算法参数，最好使得少于</a:t>
            </a:r>
            <a:r>
              <a:rPr lang="en-US" altLang="zh-CN" dirty="0"/>
              <a:t>20</a:t>
            </a:r>
            <a:r>
              <a:rPr lang="zh-CN" altLang="en-US" dirty="0"/>
              <a:t>个社区包含</a:t>
            </a:r>
            <a:r>
              <a:rPr lang="en-US" altLang="zh-CN" dirty="0"/>
              <a:t>60%</a:t>
            </a:r>
            <a:r>
              <a:rPr lang="zh-CN" altLang="en-US" dirty="0"/>
              <a:t>以上的数据点。</a:t>
            </a:r>
            <a:endParaRPr lang="en-US" altLang="zh-CN" dirty="0"/>
          </a:p>
          <a:p>
            <a:pPr marL="342900" indent="-342900">
              <a:buFont typeface="Arial" panose="020B0604020202020204" pitchFamily="34" charset="0"/>
              <a:buChar char="•"/>
            </a:pPr>
            <a:r>
              <a:rPr lang="zh-CN" altLang="en-US" dirty="0"/>
              <a:t>在</a:t>
            </a:r>
            <a:r>
              <a:rPr lang="en-US" altLang="zh-CN" dirty="0"/>
              <a:t>Overview</a:t>
            </a:r>
            <a:r>
              <a:rPr lang="zh-CN" altLang="en-US" dirty="0"/>
              <a:t>模块左上角根据节点所属社区为其染色。</a:t>
            </a:r>
            <a:endParaRPr lang="en-US" altLang="zh-CN" dirty="0"/>
          </a:p>
          <a:p>
            <a:pPr marL="342900" indent="-342900">
              <a:buAutoNum type="arabicPeriod"/>
            </a:pPr>
            <a:endParaRPr lang="zh-CN" altLang="en-US" dirty="0"/>
          </a:p>
        </p:txBody>
      </p:sp>
      <p:pic>
        <p:nvPicPr>
          <p:cNvPr id="3" name="图片 2">
            <a:extLst>
              <a:ext uri="{FF2B5EF4-FFF2-40B4-BE49-F238E27FC236}">
                <a16:creationId xmlns:a16="http://schemas.microsoft.com/office/drawing/2014/main" id="{AC031C94-EB47-4463-BD6A-1406967DF97F}"/>
              </a:ext>
            </a:extLst>
          </p:cNvPr>
          <p:cNvPicPr>
            <a:picLocks noChangeAspect="1"/>
          </p:cNvPicPr>
          <p:nvPr/>
        </p:nvPicPr>
        <p:blipFill rotWithShape="1">
          <a:blip r:embed="rId2"/>
          <a:srcRect t="23755"/>
          <a:stretch/>
        </p:blipFill>
        <p:spPr>
          <a:xfrm>
            <a:off x="693682" y="2393677"/>
            <a:ext cx="2389118" cy="4304554"/>
          </a:xfrm>
          <a:prstGeom prst="rect">
            <a:avLst/>
          </a:prstGeom>
        </p:spPr>
      </p:pic>
      <p:pic>
        <p:nvPicPr>
          <p:cNvPr id="5" name="图片 4">
            <a:extLst>
              <a:ext uri="{FF2B5EF4-FFF2-40B4-BE49-F238E27FC236}">
                <a16:creationId xmlns:a16="http://schemas.microsoft.com/office/drawing/2014/main" id="{B61FC0D7-8EC0-43D1-9B8A-60018D2CDF06}"/>
              </a:ext>
            </a:extLst>
          </p:cNvPr>
          <p:cNvPicPr>
            <a:picLocks noChangeAspect="1"/>
          </p:cNvPicPr>
          <p:nvPr/>
        </p:nvPicPr>
        <p:blipFill>
          <a:blip r:embed="rId3"/>
          <a:stretch>
            <a:fillRect/>
          </a:stretch>
        </p:blipFill>
        <p:spPr>
          <a:xfrm>
            <a:off x="3446462" y="2394190"/>
            <a:ext cx="3571875" cy="2438400"/>
          </a:xfrm>
          <a:prstGeom prst="rect">
            <a:avLst/>
          </a:prstGeom>
        </p:spPr>
      </p:pic>
      <p:pic>
        <p:nvPicPr>
          <p:cNvPr id="10" name="图片 9">
            <a:extLst>
              <a:ext uri="{FF2B5EF4-FFF2-40B4-BE49-F238E27FC236}">
                <a16:creationId xmlns:a16="http://schemas.microsoft.com/office/drawing/2014/main" id="{496B5F1A-07FE-4A17-94FC-E7A0A2AE086C}"/>
              </a:ext>
            </a:extLst>
          </p:cNvPr>
          <p:cNvPicPr>
            <a:picLocks noChangeAspect="1"/>
          </p:cNvPicPr>
          <p:nvPr/>
        </p:nvPicPr>
        <p:blipFill>
          <a:blip r:embed="rId4"/>
          <a:stretch>
            <a:fillRect/>
          </a:stretch>
        </p:blipFill>
        <p:spPr>
          <a:xfrm>
            <a:off x="7381999" y="2199434"/>
            <a:ext cx="3102654" cy="4183785"/>
          </a:xfrm>
          <a:prstGeom prst="rect">
            <a:avLst/>
          </a:prstGeom>
        </p:spPr>
      </p:pic>
      <p:sp>
        <p:nvSpPr>
          <p:cNvPr id="12" name="箭头: 右 11">
            <a:extLst>
              <a:ext uri="{FF2B5EF4-FFF2-40B4-BE49-F238E27FC236}">
                <a16:creationId xmlns:a16="http://schemas.microsoft.com/office/drawing/2014/main" id="{271DDCDC-5C06-4609-81A3-1AF1EDE2D7FF}"/>
              </a:ext>
            </a:extLst>
          </p:cNvPr>
          <p:cNvSpPr/>
          <p:nvPr/>
        </p:nvSpPr>
        <p:spPr>
          <a:xfrm>
            <a:off x="7267699" y="3860800"/>
            <a:ext cx="736319"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797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9FC331-B01A-486B-93B8-F2933FEF63DF}"/>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Gephi</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56DAF00-BC4B-4F97-9776-8691E2903D2B}"/>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8" name="文本框 7">
            <a:extLst>
              <a:ext uri="{FF2B5EF4-FFF2-40B4-BE49-F238E27FC236}">
                <a16:creationId xmlns:a16="http://schemas.microsoft.com/office/drawing/2014/main" id="{A03B2822-4F5B-44F5-8963-807CF1D73FC3}"/>
              </a:ext>
            </a:extLst>
          </p:cNvPr>
          <p:cNvSpPr txBox="1"/>
          <p:nvPr/>
        </p:nvSpPr>
        <p:spPr>
          <a:xfrm>
            <a:off x="693682" y="1366345"/>
            <a:ext cx="10804636" cy="1200329"/>
          </a:xfrm>
          <a:prstGeom prst="rect">
            <a:avLst/>
          </a:prstGeom>
          <a:noFill/>
        </p:spPr>
        <p:txBody>
          <a:bodyPr wrap="square" rtlCol="0">
            <a:spAutoFit/>
          </a:bodyPr>
          <a:lstStyle/>
          <a:p>
            <a:r>
              <a:rPr lang="zh-CN" altLang="en-US" dirty="0"/>
              <a:t>在</a:t>
            </a:r>
            <a:r>
              <a:rPr lang="en-US" altLang="zh-CN" dirty="0"/>
              <a:t>Overview</a:t>
            </a:r>
            <a:r>
              <a:rPr lang="zh-CN" altLang="en-US" dirty="0"/>
              <a:t>模块左上角为节点设置不同的半径，比如度较大的节点半径较大。</a:t>
            </a:r>
            <a:endParaRPr lang="en-US" altLang="zh-CN" dirty="0"/>
          </a:p>
          <a:p>
            <a:r>
              <a:rPr lang="zh-CN" altLang="en-US" dirty="0"/>
              <a:t>除了设定最大半径和最小半径之外，还可以点击</a:t>
            </a:r>
            <a:r>
              <a:rPr lang="en-US" altLang="zh-CN" dirty="0"/>
              <a:t>spline</a:t>
            </a:r>
            <a:r>
              <a:rPr lang="zh-CN" altLang="en-US" dirty="0"/>
              <a:t>设置所选度量到半径的映射</a:t>
            </a:r>
            <a:r>
              <a:rPr lang="en-US" altLang="zh-CN" dirty="0"/>
              <a:t>(</a:t>
            </a:r>
            <a:r>
              <a:rPr lang="zh-CN" altLang="en-US" dirty="0"/>
              <a:t>默认是线性映射</a:t>
            </a:r>
            <a:r>
              <a:rPr lang="en-US" altLang="zh-CN" dirty="0"/>
              <a:t>)</a:t>
            </a:r>
            <a:r>
              <a:rPr lang="zh-CN" altLang="en-US" dirty="0"/>
              <a:t>，以避免出现某些节点过大或者过小的情况。</a:t>
            </a:r>
            <a:endParaRPr lang="en-US" altLang="zh-CN" dirty="0"/>
          </a:p>
          <a:p>
            <a:endParaRPr lang="zh-CN" altLang="en-US" dirty="0"/>
          </a:p>
        </p:txBody>
      </p:sp>
      <p:pic>
        <p:nvPicPr>
          <p:cNvPr id="9" name="图片 8">
            <a:extLst>
              <a:ext uri="{FF2B5EF4-FFF2-40B4-BE49-F238E27FC236}">
                <a16:creationId xmlns:a16="http://schemas.microsoft.com/office/drawing/2014/main" id="{15AE18C7-05E3-4BA7-AE8A-0A4E01AA1220}"/>
              </a:ext>
            </a:extLst>
          </p:cNvPr>
          <p:cNvPicPr>
            <a:picLocks noChangeAspect="1"/>
          </p:cNvPicPr>
          <p:nvPr/>
        </p:nvPicPr>
        <p:blipFill>
          <a:blip r:embed="rId2"/>
          <a:stretch>
            <a:fillRect/>
          </a:stretch>
        </p:blipFill>
        <p:spPr>
          <a:xfrm>
            <a:off x="750712" y="2582862"/>
            <a:ext cx="3333750" cy="2657475"/>
          </a:xfrm>
          <a:prstGeom prst="rect">
            <a:avLst/>
          </a:prstGeom>
        </p:spPr>
      </p:pic>
      <p:pic>
        <p:nvPicPr>
          <p:cNvPr id="12" name="图片 11">
            <a:extLst>
              <a:ext uri="{FF2B5EF4-FFF2-40B4-BE49-F238E27FC236}">
                <a16:creationId xmlns:a16="http://schemas.microsoft.com/office/drawing/2014/main" id="{EED33B2E-82C2-4AC5-A3EA-6755EA169104}"/>
              </a:ext>
            </a:extLst>
          </p:cNvPr>
          <p:cNvPicPr>
            <a:picLocks noChangeAspect="1"/>
          </p:cNvPicPr>
          <p:nvPr/>
        </p:nvPicPr>
        <p:blipFill>
          <a:blip r:embed="rId3"/>
          <a:stretch>
            <a:fillRect/>
          </a:stretch>
        </p:blipFill>
        <p:spPr>
          <a:xfrm>
            <a:off x="4366965" y="2566674"/>
            <a:ext cx="3305175" cy="3667125"/>
          </a:xfrm>
          <a:prstGeom prst="rect">
            <a:avLst/>
          </a:prstGeom>
        </p:spPr>
      </p:pic>
    </p:spTree>
    <p:extLst>
      <p:ext uri="{BB962C8B-B14F-4D97-AF65-F5344CB8AC3E}">
        <p14:creationId xmlns:p14="http://schemas.microsoft.com/office/powerpoint/2010/main" val="442087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D38639A-B3F0-4EA3-A56D-BEAD04262A8A}"/>
              </a:ext>
            </a:extLst>
          </p:cNvPr>
          <p:cNvPicPr>
            <a:picLocks noChangeAspect="1"/>
          </p:cNvPicPr>
          <p:nvPr/>
        </p:nvPicPr>
        <p:blipFill>
          <a:blip r:embed="rId2"/>
          <a:stretch>
            <a:fillRect/>
          </a:stretch>
        </p:blipFill>
        <p:spPr>
          <a:xfrm>
            <a:off x="906824" y="2566674"/>
            <a:ext cx="3486645" cy="3090997"/>
          </a:xfrm>
          <a:prstGeom prst="rect">
            <a:avLst/>
          </a:prstGeom>
        </p:spPr>
      </p:pic>
      <p:pic>
        <p:nvPicPr>
          <p:cNvPr id="5" name="图片 4">
            <a:extLst>
              <a:ext uri="{FF2B5EF4-FFF2-40B4-BE49-F238E27FC236}">
                <a16:creationId xmlns:a16="http://schemas.microsoft.com/office/drawing/2014/main" id="{AC8B9755-D005-46CA-A47F-FF0A99E18CE4}"/>
              </a:ext>
            </a:extLst>
          </p:cNvPr>
          <p:cNvPicPr>
            <a:picLocks noChangeAspect="1"/>
          </p:cNvPicPr>
          <p:nvPr/>
        </p:nvPicPr>
        <p:blipFill>
          <a:blip r:embed="rId3"/>
          <a:stretch>
            <a:fillRect/>
          </a:stretch>
        </p:blipFill>
        <p:spPr>
          <a:xfrm>
            <a:off x="6227623" y="2074772"/>
            <a:ext cx="3141820" cy="4242458"/>
          </a:xfrm>
          <a:prstGeom prst="rect">
            <a:avLst/>
          </a:prstGeom>
        </p:spPr>
      </p:pic>
      <p:sp>
        <p:nvSpPr>
          <p:cNvPr id="6" name="文本框 5">
            <a:extLst>
              <a:ext uri="{FF2B5EF4-FFF2-40B4-BE49-F238E27FC236}">
                <a16:creationId xmlns:a16="http://schemas.microsoft.com/office/drawing/2014/main" id="{3FED38BF-7ABF-4AAB-8368-153FB451BAAA}"/>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Gephi</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D7AE11F-E10D-4F52-BAC8-877A0971721F}"/>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8" name="文本框 7">
            <a:extLst>
              <a:ext uri="{FF2B5EF4-FFF2-40B4-BE49-F238E27FC236}">
                <a16:creationId xmlns:a16="http://schemas.microsoft.com/office/drawing/2014/main" id="{37571736-33C4-4EAA-9170-9B37505C59F2}"/>
              </a:ext>
            </a:extLst>
          </p:cNvPr>
          <p:cNvSpPr txBox="1"/>
          <p:nvPr/>
        </p:nvSpPr>
        <p:spPr>
          <a:xfrm>
            <a:off x="693682" y="1366345"/>
            <a:ext cx="10804636" cy="369332"/>
          </a:xfrm>
          <a:prstGeom prst="rect">
            <a:avLst/>
          </a:prstGeom>
          <a:noFill/>
        </p:spPr>
        <p:txBody>
          <a:bodyPr wrap="square" rtlCol="0">
            <a:spAutoFit/>
          </a:bodyPr>
          <a:lstStyle/>
          <a:p>
            <a:r>
              <a:rPr lang="zh-CN" altLang="en-US" dirty="0"/>
              <a:t>比如此处选择一个非线性映射，以突出在度排序中排在靠前位置的节点。</a:t>
            </a:r>
          </a:p>
        </p:txBody>
      </p:sp>
      <p:sp>
        <p:nvSpPr>
          <p:cNvPr id="9" name="箭头: 右 8">
            <a:extLst>
              <a:ext uri="{FF2B5EF4-FFF2-40B4-BE49-F238E27FC236}">
                <a16:creationId xmlns:a16="http://schemas.microsoft.com/office/drawing/2014/main" id="{D662B13F-B41D-4A27-9CB3-185FA6E1BDB5}"/>
              </a:ext>
            </a:extLst>
          </p:cNvPr>
          <p:cNvSpPr/>
          <p:nvPr/>
        </p:nvSpPr>
        <p:spPr>
          <a:xfrm>
            <a:off x="5359681" y="3953422"/>
            <a:ext cx="736319"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9810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FED38BF-7ABF-4AAB-8368-153FB451BAAA}"/>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Gephi</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D7AE11F-E10D-4F52-BAC8-877A0971721F}"/>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8" name="文本框 7">
            <a:extLst>
              <a:ext uri="{FF2B5EF4-FFF2-40B4-BE49-F238E27FC236}">
                <a16:creationId xmlns:a16="http://schemas.microsoft.com/office/drawing/2014/main" id="{37571736-33C4-4EAA-9170-9B37505C59F2}"/>
              </a:ext>
            </a:extLst>
          </p:cNvPr>
          <p:cNvSpPr txBox="1"/>
          <p:nvPr/>
        </p:nvSpPr>
        <p:spPr>
          <a:xfrm>
            <a:off x="693682" y="1366345"/>
            <a:ext cx="10804636" cy="646331"/>
          </a:xfrm>
          <a:prstGeom prst="rect">
            <a:avLst/>
          </a:prstGeom>
          <a:noFill/>
        </p:spPr>
        <p:txBody>
          <a:bodyPr wrap="square" rtlCol="0">
            <a:spAutoFit/>
          </a:bodyPr>
          <a:lstStyle/>
          <a:p>
            <a:r>
              <a:rPr lang="zh-CN" altLang="en-US" dirty="0"/>
              <a:t>此时节点出现重叠，则回到布局算法界面，勾选</a:t>
            </a:r>
            <a:r>
              <a:rPr lang="en-US" altLang="zh-CN" dirty="0" err="1">
                <a:solidFill>
                  <a:schemeClr val="bg1">
                    <a:lumMod val="50000"/>
                  </a:schemeClr>
                </a:solidFill>
              </a:rPr>
              <a:t>Noverlap</a:t>
            </a:r>
            <a:r>
              <a:rPr lang="zh-CN" altLang="en-US" dirty="0">
                <a:solidFill>
                  <a:schemeClr val="bg1">
                    <a:lumMod val="50000"/>
                  </a:schemeClr>
                </a:solidFill>
              </a:rPr>
              <a:t>算法（似乎无效）或者</a:t>
            </a:r>
            <a:r>
              <a:rPr lang="zh-CN" altLang="en-US" dirty="0"/>
              <a:t>带有</a:t>
            </a:r>
            <a:r>
              <a:rPr lang="en-US" altLang="zh-CN" dirty="0"/>
              <a:t>prevent overlap</a:t>
            </a:r>
            <a:r>
              <a:rPr lang="zh-CN" altLang="en-US" dirty="0"/>
              <a:t>选项的算法（勾选上此选项），再次点击</a:t>
            </a:r>
            <a:r>
              <a:rPr lang="en-US" altLang="zh-CN" dirty="0"/>
              <a:t>run</a:t>
            </a:r>
            <a:r>
              <a:rPr lang="zh-CN" altLang="en-US" dirty="0"/>
              <a:t>运行算法。节点位置较为稳定后，可点击</a:t>
            </a:r>
            <a:r>
              <a:rPr lang="en-US" altLang="zh-CN" dirty="0"/>
              <a:t>stop</a:t>
            </a:r>
            <a:r>
              <a:rPr lang="zh-CN" altLang="en-US" dirty="0"/>
              <a:t>提前终止算法。</a:t>
            </a:r>
          </a:p>
        </p:txBody>
      </p:sp>
      <p:sp>
        <p:nvSpPr>
          <p:cNvPr id="9" name="箭头: 右 8">
            <a:extLst>
              <a:ext uri="{FF2B5EF4-FFF2-40B4-BE49-F238E27FC236}">
                <a16:creationId xmlns:a16="http://schemas.microsoft.com/office/drawing/2014/main" id="{D662B13F-B41D-4A27-9CB3-185FA6E1BDB5}"/>
              </a:ext>
            </a:extLst>
          </p:cNvPr>
          <p:cNvSpPr/>
          <p:nvPr/>
        </p:nvSpPr>
        <p:spPr>
          <a:xfrm>
            <a:off x="5359681" y="3953422"/>
            <a:ext cx="736319"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03535579-0852-4265-8D32-DFE46DEE610A}"/>
              </a:ext>
            </a:extLst>
          </p:cNvPr>
          <p:cNvPicPr>
            <a:picLocks noChangeAspect="1"/>
          </p:cNvPicPr>
          <p:nvPr/>
        </p:nvPicPr>
        <p:blipFill>
          <a:blip r:embed="rId2"/>
          <a:stretch>
            <a:fillRect/>
          </a:stretch>
        </p:blipFill>
        <p:spPr>
          <a:xfrm>
            <a:off x="884245" y="2080537"/>
            <a:ext cx="3324225" cy="4048125"/>
          </a:xfrm>
          <a:prstGeom prst="rect">
            <a:avLst/>
          </a:prstGeom>
        </p:spPr>
      </p:pic>
      <p:pic>
        <p:nvPicPr>
          <p:cNvPr id="11" name="图片 10">
            <a:extLst>
              <a:ext uri="{FF2B5EF4-FFF2-40B4-BE49-F238E27FC236}">
                <a16:creationId xmlns:a16="http://schemas.microsoft.com/office/drawing/2014/main" id="{CF2733B4-5ED0-4DE3-AA88-E96227EA9710}"/>
              </a:ext>
            </a:extLst>
          </p:cNvPr>
          <p:cNvPicPr>
            <a:picLocks noChangeAspect="1"/>
          </p:cNvPicPr>
          <p:nvPr/>
        </p:nvPicPr>
        <p:blipFill>
          <a:blip r:embed="rId3"/>
          <a:stretch>
            <a:fillRect/>
          </a:stretch>
        </p:blipFill>
        <p:spPr>
          <a:xfrm>
            <a:off x="6402382" y="2235646"/>
            <a:ext cx="2835350" cy="4070552"/>
          </a:xfrm>
          <a:prstGeom prst="rect">
            <a:avLst/>
          </a:prstGeom>
        </p:spPr>
      </p:pic>
    </p:spTree>
    <p:extLst>
      <p:ext uri="{BB962C8B-B14F-4D97-AF65-F5344CB8AC3E}">
        <p14:creationId xmlns:p14="http://schemas.microsoft.com/office/powerpoint/2010/main" val="3988736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FED38BF-7ABF-4AAB-8368-153FB451BAAA}"/>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Gephi</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D7AE11F-E10D-4F52-BAC8-877A0971721F}"/>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8" name="文本框 7">
            <a:extLst>
              <a:ext uri="{FF2B5EF4-FFF2-40B4-BE49-F238E27FC236}">
                <a16:creationId xmlns:a16="http://schemas.microsoft.com/office/drawing/2014/main" id="{37571736-33C4-4EAA-9170-9B37505C59F2}"/>
              </a:ext>
            </a:extLst>
          </p:cNvPr>
          <p:cNvSpPr txBox="1"/>
          <p:nvPr/>
        </p:nvSpPr>
        <p:spPr>
          <a:xfrm>
            <a:off x="693682" y="1366345"/>
            <a:ext cx="10804636" cy="369332"/>
          </a:xfrm>
          <a:prstGeom prst="rect">
            <a:avLst/>
          </a:prstGeom>
          <a:noFill/>
        </p:spPr>
        <p:txBody>
          <a:bodyPr wrap="square" rtlCol="0">
            <a:spAutoFit/>
          </a:bodyPr>
          <a:lstStyle/>
          <a:p>
            <a:r>
              <a:rPr lang="zh-CN" altLang="en-US" dirty="0"/>
              <a:t>使用</a:t>
            </a:r>
            <a:r>
              <a:rPr lang="en-US" altLang="zh-CN" dirty="0"/>
              <a:t>sigma.js</a:t>
            </a:r>
            <a:r>
              <a:rPr lang="zh-CN" altLang="en-US" dirty="0"/>
              <a:t>插件导出</a:t>
            </a:r>
          </a:p>
        </p:txBody>
      </p:sp>
      <p:pic>
        <p:nvPicPr>
          <p:cNvPr id="4" name="图片 3">
            <a:extLst>
              <a:ext uri="{FF2B5EF4-FFF2-40B4-BE49-F238E27FC236}">
                <a16:creationId xmlns:a16="http://schemas.microsoft.com/office/drawing/2014/main" id="{AD696922-A1FF-4BD8-A9E7-4492E1699B99}"/>
              </a:ext>
            </a:extLst>
          </p:cNvPr>
          <p:cNvPicPr>
            <a:picLocks noChangeAspect="1"/>
          </p:cNvPicPr>
          <p:nvPr/>
        </p:nvPicPr>
        <p:blipFill>
          <a:blip r:embed="rId2"/>
          <a:stretch>
            <a:fillRect/>
          </a:stretch>
        </p:blipFill>
        <p:spPr>
          <a:xfrm>
            <a:off x="868293" y="2027016"/>
            <a:ext cx="4171950" cy="3705225"/>
          </a:xfrm>
          <a:prstGeom prst="rect">
            <a:avLst/>
          </a:prstGeom>
        </p:spPr>
      </p:pic>
      <p:pic>
        <p:nvPicPr>
          <p:cNvPr id="10" name="图片 9">
            <a:extLst>
              <a:ext uri="{FF2B5EF4-FFF2-40B4-BE49-F238E27FC236}">
                <a16:creationId xmlns:a16="http://schemas.microsoft.com/office/drawing/2014/main" id="{F2FFD33D-3824-4435-8C9A-A50D600C4F46}"/>
              </a:ext>
            </a:extLst>
          </p:cNvPr>
          <p:cNvPicPr>
            <a:picLocks noChangeAspect="1"/>
          </p:cNvPicPr>
          <p:nvPr/>
        </p:nvPicPr>
        <p:blipFill>
          <a:blip r:embed="rId3"/>
          <a:stretch>
            <a:fillRect/>
          </a:stretch>
        </p:blipFill>
        <p:spPr>
          <a:xfrm>
            <a:off x="6145213" y="1735677"/>
            <a:ext cx="4746574" cy="4137580"/>
          </a:xfrm>
          <a:prstGeom prst="rect">
            <a:avLst/>
          </a:prstGeom>
        </p:spPr>
      </p:pic>
    </p:spTree>
    <p:extLst>
      <p:ext uri="{BB962C8B-B14F-4D97-AF65-F5344CB8AC3E}">
        <p14:creationId xmlns:p14="http://schemas.microsoft.com/office/powerpoint/2010/main" val="2216949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FED38BF-7ABF-4AAB-8368-153FB451BAAA}"/>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Gephi</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1D7AE11F-E10D-4F52-BAC8-877A0971721F}"/>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8" name="文本框 7">
            <a:extLst>
              <a:ext uri="{FF2B5EF4-FFF2-40B4-BE49-F238E27FC236}">
                <a16:creationId xmlns:a16="http://schemas.microsoft.com/office/drawing/2014/main" id="{37571736-33C4-4EAA-9170-9B37505C59F2}"/>
              </a:ext>
            </a:extLst>
          </p:cNvPr>
          <p:cNvSpPr txBox="1"/>
          <p:nvPr/>
        </p:nvSpPr>
        <p:spPr>
          <a:xfrm>
            <a:off x="693682" y="1366345"/>
            <a:ext cx="10804636" cy="3416320"/>
          </a:xfrm>
          <a:prstGeom prst="rect">
            <a:avLst/>
          </a:prstGeom>
          <a:noFill/>
        </p:spPr>
        <p:txBody>
          <a:bodyPr wrap="square" rtlCol="0">
            <a:spAutoFit/>
          </a:bodyPr>
          <a:lstStyle/>
          <a:p>
            <a:r>
              <a:rPr lang="zh-CN" altLang="en-US" dirty="0"/>
              <a:t>运行导出的结果，同样需要开启服务器：</a:t>
            </a:r>
            <a:endParaRPr lang="en-US" altLang="zh-CN" dirty="0"/>
          </a:p>
          <a:p>
            <a:pPr marL="285750" indent="-285750">
              <a:buFont typeface="Arial" panose="020B0604020202020204" pitchFamily="34" charset="0"/>
              <a:buChar char="•"/>
            </a:pPr>
            <a:r>
              <a:rPr lang="zh-CN" altLang="en-US" dirty="0"/>
              <a:t>打开终端，切换到导出的文件夹目录</a:t>
            </a:r>
            <a:endParaRPr lang="en-US" altLang="zh-CN" dirty="0"/>
          </a:p>
          <a:p>
            <a:pPr marL="285750" indent="-285750">
              <a:buFont typeface="Arial" panose="020B0604020202020204" pitchFamily="34" charset="0"/>
              <a:buChar char="•"/>
            </a:pPr>
            <a:r>
              <a:rPr lang="zh-CN" altLang="en-US" dirty="0"/>
              <a:t>使用</a:t>
            </a:r>
            <a:r>
              <a:rPr lang="en-US" altLang="zh-CN" dirty="0"/>
              <a:t>python3</a:t>
            </a:r>
            <a:r>
              <a:rPr lang="zh-CN" altLang="en-US" dirty="0"/>
              <a:t>运行</a:t>
            </a:r>
            <a:r>
              <a:rPr lang="en-US" altLang="zh-CN" dirty="0"/>
              <a:t>python –m </a:t>
            </a:r>
            <a:r>
              <a:rPr lang="en-US" altLang="zh-CN" dirty="0" err="1"/>
              <a:t>http.server</a:t>
            </a:r>
            <a:r>
              <a:rPr lang="en-US" altLang="zh-CN" dirty="0"/>
              <a:t> </a:t>
            </a:r>
            <a:r>
              <a:rPr lang="en-US" altLang="zh-CN" dirty="0" err="1"/>
              <a:t>xxxx</a:t>
            </a:r>
            <a:r>
              <a:rPr lang="en-US" altLang="zh-CN" dirty="0"/>
              <a:t>,</a:t>
            </a:r>
            <a:r>
              <a:rPr lang="zh-CN" altLang="en-US" dirty="0"/>
              <a:t> </a:t>
            </a:r>
            <a:r>
              <a:rPr lang="en-US" altLang="zh-CN" dirty="0" err="1"/>
              <a:t>xxxx</a:t>
            </a:r>
            <a:r>
              <a:rPr lang="zh-CN" altLang="en-US" dirty="0"/>
              <a:t>为端口号，通常</a:t>
            </a:r>
            <a:r>
              <a:rPr lang="en-US" altLang="zh-CN" dirty="0"/>
              <a:t>4500</a:t>
            </a:r>
            <a:r>
              <a:rPr lang="zh-CN" altLang="en-US" dirty="0"/>
              <a:t>到</a:t>
            </a:r>
            <a:r>
              <a:rPr lang="en-US" altLang="zh-CN" dirty="0"/>
              <a:t>9000</a:t>
            </a:r>
            <a:r>
              <a:rPr lang="zh-CN" altLang="en-US" dirty="0"/>
              <a:t>之间任意数都可，注意如果同时运行两个程序需要使用不用端口号</a:t>
            </a:r>
            <a:endParaRPr lang="en-US" altLang="zh-CN" dirty="0"/>
          </a:p>
          <a:p>
            <a:pPr marL="285750" indent="-285750">
              <a:buFont typeface="Arial" panose="020B0604020202020204" pitchFamily="34" charset="0"/>
              <a:buChar char="•"/>
            </a:pPr>
            <a:r>
              <a:rPr lang="zh-CN" altLang="en-US" dirty="0"/>
              <a:t>在浏览器中打开</a:t>
            </a:r>
            <a:r>
              <a:rPr lang="en-US" altLang="zh-CN" dirty="0">
                <a:hlinkClick r:id="rId2"/>
              </a:rPr>
              <a:t>http://localhost:xxxx/index.html</a:t>
            </a:r>
            <a:r>
              <a:rPr lang="zh-CN" altLang="en-US" dirty="0"/>
              <a:t>， </a:t>
            </a:r>
            <a:r>
              <a:rPr lang="en-US" altLang="zh-CN" dirty="0" err="1"/>
              <a:t>xxxx</a:t>
            </a:r>
            <a:r>
              <a:rPr lang="zh-CN" altLang="en-US" dirty="0"/>
              <a:t>为上一步设置的端口号</a:t>
            </a:r>
            <a:endParaRPr lang="en-US" altLang="zh-CN" dirty="0"/>
          </a:p>
          <a:p>
            <a:r>
              <a:rPr lang="zh-CN" altLang="en-US" dirty="0"/>
              <a:t>自此得到一个能在浏览器中良好运行的并带有丰富交互的网络可视化应用程序。</a:t>
            </a:r>
            <a:endParaRPr lang="en-US" altLang="zh-CN" dirty="0"/>
          </a:p>
          <a:p>
            <a:endParaRPr lang="en-US" altLang="zh-CN" dirty="0"/>
          </a:p>
          <a:p>
            <a:r>
              <a:rPr lang="zh-CN" altLang="en-US" dirty="0"/>
              <a:t>交互包括：</a:t>
            </a:r>
            <a:endParaRPr lang="en-US" altLang="zh-CN" dirty="0"/>
          </a:p>
          <a:p>
            <a:pPr marL="285750" indent="-285750">
              <a:buFont typeface="Arial" panose="020B0604020202020204" pitchFamily="34" charset="0"/>
              <a:buChar char="•"/>
            </a:pPr>
            <a:r>
              <a:rPr lang="zh-CN" altLang="en-US" dirty="0"/>
              <a:t>平移缩放</a:t>
            </a:r>
            <a:endParaRPr lang="en-US" altLang="zh-CN" dirty="0"/>
          </a:p>
          <a:p>
            <a:pPr marL="285750" indent="-285750">
              <a:buFont typeface="Arial" panose="020B0604020202020204" pitchFamily="34" charset="0"/>
              <a:buChar char="•"/>
            </a:pPr>
            <a:r>
              <a:rPr lang="zh-CN" altLang="en-US" dirty="0"/>
              <a:t>查找节点</a:t>
            </a:r>
            <a:endParaRPr lang="en-US" altLang="zh-CN" dirty="0"/>
          </a:p>
          <a:p>
            <a:pPr marL="285750" indent="-285750">
              <a:buFont typeface="Arial" panose="020B0604020202020204" pitchFamily="34" charset="0"/>
              <a:buChar char="•"/>
            </a:pPr>
            <a:r>
              <a:rPr lang="zh-CN" altLang="en-US" dirty="0"/>
              <a:t>点击节点查看其邻域</a:t>
            </a:r>
            <a:endParaRPr lang="en-US" altLang="zh-CN" dirty="0"/>
          </a:p>
          <a:p>
            <a:r>
              <a:rPr lang="zh-CN" altLang="en-US" dirty="0"/>
              <a:t>等等</a:t>
            </a:r>
            <a:endParaRPr lang="en-US" altLang="zh-CN" dirty="0"/>
          </a:p>
        </p:txBody>
      </p:sp>
      <p:pic>
        <p:nvPicPr>
          <p:cNvPr id="3" name="图片 2">
            <a:extLst>
              <a:ext uri="{FF2B5EF4-FFF2-40B4-BE49-F238E27FC236}">
                <a16:creationId xmlns:a16="http://schemas.microsoft.com/office/drawing/2014/main" id="{5FCFD986-F663-42B7-AFFF-DDE2B2BD8FEE}"/>
              </a:ext>
            </a:extLst>
          </p:cNvPr>
          <p:cNvPicPr>
            <a:picLocks noChangeAspect="1"/>
          </p:cNvPicPr>
          <p:nvPr/>
        </p:nvPicPr>
        <p:blipFill>
          <a:blip r:embed="rId3"/>
          <a:stretch>
            <a:fillRect/>
          </a:stretch>
        </p:blipFill>
        <p:spPr>
          <a:xfrm>
            <a:off x="3548063" y="3310701"/>
            <a:ext cx="6362700" cy="3217803"/>
          </a:xfrm>
          <a:prstGeom prst="rect">
            <a:avLst/>
          </a:prstGeom>
        </p:spPr>
      </p:pic>
    </p:spTree>
    <p:extLst>
      <p:ext uri="{BB962C8B-B14F-4D97-AF65-F5344CB8AC3E}">
        <p14:creationId xmlns:p14="http://schemas.microsoft.com/office/powerpoint/2010/main" val="1874244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E206B54-AF6F-4B00-B80D-B2FD57E645F7}"/>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常见的图可视化方法与技术：节点链接图的变种</a:t>
            </a:r>
          </a:p>
        </p:txBody>
      </p:sp>
      <p:sp>
        <p:nvSpPr>
          <p:cNvPr id="5" name="矩形 4">
            <a:extLst>
              <a:ext uri="{FF2B5EF4-FFF2-40B4-BE49-F238E27FC236}">
                <a16:creationId xmlns:a16="http://schemas.microsoft.com/office/drawing/2014/main" id="{C9B0BD80-F1B4-44BE-9694-63F8D8D58766}"/>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6" name="图片 5">
            <a:extLst>
              <a:ext uri="{FF2B5EF4-FFF2-40B4-BE49-F238E27FC236}">
                <a16:creationId xmlns:a16="http://schemas.microsoft.com/office/drawing/2014/main" id="{0B30C01E-8B2E-4608-A999-BAF45EF96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89" y="2354317"/>
            <a:ext cx="5591160" cy="2329650"/>
          </a:xfrm>
          <a:prstGeom prst="rect">
            <a:avLst/>
          </a:prstGeom>
        </p:spPr>
      </p:pic>
      <p:sp>
        <p:nvSpPr>
          <p:cNvPr id="7" name="文本框 6">
            <a:extLst>
              <a:ext uri="{FF2B5EF4-FFF2-40B4-BE49-F238E27FC236}">
                <a16:creationId xmlns:a16="http://schemas.microsoft.com/office/drawing/2014/main" id="{94DCB453-C96E-45E4-A7F9-F02053895D1B}"/>
              </a:ext>
            </a:extLst>
          </p:cNvPr>
          <p:cNvSpPr txBox="1"/>
          <p:nvPr/>
        </p:nvSpPr>
        <p:spPr>
          <a:xfrm>
            <a:off x="2322575" y="4855097"/>
            <a:ext cx="1579205" cy="369332"/>
          </a:xfrm>
          <a:prstGeom prst="rect">
            <a:avLst/>
          </a:prstGeom>
          <a:noFill/>
        </p:spPr>
        <p:txBody>
          <a:bodyPr wrap="square">
            <a:spAutoFit/>
          </a:bodyPr>
          <a:lstStyle/>
          <a:p>
            <a:r>
              <a:rPr lang="en-US" altLang="zh-CN" dirty="0">
                <a:hlinkClick r:id="rId4"/>
              </a:rPr>
              <a:t>Arc Diagrams</a:t>
            </a:r>
            <a:endParaRPr lang="en-US" altLang="zh-CN" dirty="0"/>
          </a:p>
        </p:txBody>
      </p:sp>
      <p:sp>
        <p:nvSpPr>
          <p:cNvPr id="13" name="文本框 12">
            <a:extLst>
              <a:ext uri="{FF2B5EF4-FFF2-40B4-BE49-F238E27FC236}">
                <a16:creationId xmlns:a16="http://schemas.microsoft.com/office/drawing/2014/main" id="{8DE5E705-8CE0-4EB3-8325-2992AF18F265}"/>
              </a:ext>
            </a:extLst>
          </p:cNvPr>
          <p:cNvSpPr txBox="1"/>
          <p:nvPr/>
        </p:nvSpPr>
        <p:spPr>
          <a:xfrm>
            <a:off x="8252705" y="5334336"/>
            <a:ext cx="1597867" cy="369332"/>
          </a:xfrm>
          <a:prstGeom prst="rect">
            <a:avLst/>
          </a:prstGeom>
          <a:noFill/>
        </p:spPr>
        <p:txBody>
          <a:bodyPr wrap="square">
            <a:spAutoFit/>
          </a:bodyPr>
          <a:lstStyle/>
          <a:p>
            <a:pPr algn="ctr"/>
            <a:r>
              <a:rPr lang="en-US" altLang="zh-CN" dirty="0">
                <a:hlinkClick r:id="rId5"/>
              </a:rPr>
              <a:t>Hive Plots</a:t>
            </a:r>
            <a:endParaRPr lang="en-US" altLang="zh-CN" dirty="0"/>
          </a:p>
        </p:txBody>
      </p:sp>
      <p:pic>
        <p:nvPicPr>
          <p:cNvPr id="15" name="图片 14">
            <a:extLst>
              <a:ext uri="{FF2B5EF4-FFF2-40B4-BE49-F238E27FC236}">
                <a16:creationId xmlns:a16="http://schemas.microsoft.com/office/drawing/2014/main" id="{2B29D9F3-47BF-432E-B032-1013FEA056B9}"/>
              </a:ext>
            </a:extLst>
          </p:cNvPr>
          <p:cNvPicPr>
            <a:picLocks noChangeAspect="1"/>
          </p:cNvPicPr>
          <p:nvPr/>
        </p:nvPicPr>
        <p:blipFill>
          <a:blip r:embed="rId6"/>
          <a:stretch>
            <a:fillRect/>
          </a:stretch>
        </p:blipFill>
        <p:spPr>
          <a:xfrm>
            <a:off x="6972300" y="1154332"/>
            <a:ext cx="3617185" cy="3962646"/>
          </a:xfrm>
          <a:prstGeom prst="rect">
            <a:avLst/>
          </a:prstGeom>
        </p:spPr>
      </p:pic>
    </p:spTree>
    <p:extLst>
      <p:ext uri="{BB962C8B-B14F-4D97-AF65-F5344CB8AC3E}">
        <p14:creationId xmlns:p14="http://schemas.microsoft.com/office/powerpoint/2010/main" val="4226171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A04D23-D978-4FE2-A93F-10EAA6B0F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22" y="1405097"/>
            <a:ext cx="5727507" cy="4030955"/>
          </a:xfrm>
          <a:prstGeom prst="rect">
            <a:avLst/>
          </a:prstGeom>
        </p:spPr>
      </p:pic>
      <p:pic>
        <p:nvPicPr>
          <p:cNvPr id="7" name="图片 6">
            <a:extLst>
              <a:ext uri="{FF2B5EF4-FFF2-40B4-BE49-F238E27FC236}">
                <a16:creationId xmlns:a16="http://schemas.microsoft.com/office/drawing/2014/main" id="{0BC1CA69-22E2-4218-B146-D7E6A9B4C4EA}"/>
              </a:ext>
            </a:extLst>
          </p:cNvPr>
          <p:cNvPicPr>
            <a:picLocks noChangeAspect="1"/>
          </p:cNvPicPr>
          <p:nvPr/>
        </p:nvPicPr>
        <p:blipFill rotWithShape="1">
          <a:blip r:embed="rId4">
            <a:extLst>
              <a:ext uri="{28A0092B-C50C-407E-A947-70E740481C1C}">
                <a14:useLocalDpi xmlns:a14="http://schemas.microsoft.com/office/drawing/2010/main" val="0"/>
              </a:ext>
            </a:extLst>
          </a:blip>
          <a:srcRect l="16017" r="13976"/>
          <a:stretch/>
        </p:blipFill>
        <p:spPr>
          <a:xfrm>
            <a:off x="6736702" y="1672620"/>
            <a:ext cx="4040156" cy="3763432"/>
          </a:xfrm>
          <a:prstGeom prst="rect">
            <a:avLst/>
          </a:prstGeom>
        </p:spPr>
      </p:pic>
      <p:sp>
        <p:nvSpPr>
          <p:cNvPr id="8" name="文本框 7">
            <a:extLst>
              <a:ext uri="{FF2B5EF4-FFF2-40B4-BE49-F238E27FC236}">
                <a16:creationId xmlns:a16="http://schemas.microsoft.com/office/drawing/2014/main" id="{6CCCD1E3-2985-4F0B-AC0A-B2CF6BA920BF}"/>
              </a:ext>
            </a:extLst>
          </p:cNvPr>
          <p:cNvSpPr txBox="1"/>
          <p:nvPr/>
        </p:nvSpPr>
        <p:spPr>
          <a:xfrm>
            <a:off x="298622" y="540770"/>
            <a:ext cx="7819696" cy="461665"/>
          </a:xfrm>
          <a:prstGeom prst="rect">
            <a:avLst/>
          </a:prstGeom>
          <a:noFill/>
        </p:spPr>
        <p:txBody>
          <a:bodyPr wrap="square" rtlCol="0">
            <a:spAutoFit/>
          </a:bodyPr>
          <a:lstStyle/>
          <a:p>
            <a:r>
              <a:rPr lang="en-US" altLang="zh-CN" sz="2400" b="1" dirty="0">
                <a:solidFill>
                  <a:srgbClr val="1D2088"/>
                </a:solidFill>
                <a:latin typeface="Microsoft YaHei" panose="020B0503020204020204" pitchFamily="34" charset="-122"/>
                <a:ea typeface="Microsoft YaHei" panose="020B0503020204020204" pitchFamily="34" charset="-122"/>
              </a:rPr>
              <a:t>Hierarchical Data Vis: Tree</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B3320A53-BB73-4FAC-9336-BC447A38185B}"/>
              </a:ext>
            </a:extLst>
          </p:cNvPr>
          <p:cNvSpPr txBox="1"/>
          <p:nvPr/>
        </p:nvSpPr>
        <p:spPr>
          <a:xfrm>
            <a:off x="2445261" y="5792548"/>
            <a:ext cx="1434227" cy="369332"/>
          </a:xfrm>
          <a:prstGeom prst="rect">
            <a:avLst/>
          </a:prstGeom>
          <a:noFill/>
        </p:spPr>
        <p:txBody>
          <a:bodyPr wrap="square">
            <a:spAutoFit/>
          </a:bodyPr>
          <a:lstStyle/>
          <a:p>
            <a:pPr algn="ctr"/>
            <a:r>
              <a:rPr lang="en-US" altLang="zh-CN" dirty="0">
                <a:solidFill>
                  <a:srgbClr val="24292F"/>
                </a:solidFill>
                <a:latin typeface="-apple-system"/>
                <a:hlinkClick r:id="rId5"/>
              </a:rPr>
              <a:t>T</a:t>
            </a:r>
            <a:r>
              <a:rPr lang="en-US" altLang="zh-CN" b="0" i="0" dirty="0">
                <a:solidFill>
                  <a:srgbClr val="24292F"/>
                </a:solidFill>
                <a:effectLst/>
                <a:latin typeface="-apple-system"/>
                <a:hlinkClick r:id="rId5"/>
              </a:rPr>
              <a:t>idy </a:t>
            </a:r>
            <a:r>
              <a:rPr lang="en-US" altLang="zh-CN" dirty="0">
                <a:solidFill>
                  <a:srgbClr val="24292F"/>
                </a:solidFill>
                <a:latin typeface="-apple-system"/>
                <a:hlinkClick r:id="rId5"/>
              </a:rPr>
              <a:t>T</a:t>
            </a:r>
            <a:r>
              <a:rPr lang="en-US" altLang="zh-CN" b="0" i="0" dirty="0">
                <a:solidFill>
                  <a:srgbClr val="24292F"/>
                </a:solidFill>
                <a:effectLst/>
                <a:latin typeface="-apple-system"/>
                <a:hlinkClick r:id="rId5"/>
              </a:rPr>
              <a:t>ree</a:t>
            </a:r>
            <a:endParaRPr lang="en-US" altLang="zh-CN" b="0" i="0" dirty="0">
              <a:solidFill>
                <a:srgbClr val="24292F"/>
              </a:solidFill>
              <a:effectLst/>
              <a:latin typeface="-apple-system"/>
            </a:endParaRPr>
          </a:p>
        </p:txBody>
      </p:sp>
      <p:sp>
        <p:nvSpPr>
          <p:cNvPr id="12" name="文本框 11">
            <a:extLst>
              <a:ext uri="{FF2B5EF4-FFF2-40B4-BE49-F238E27FC236}">
                <a16:creationId xmlns:a16="http://schemas.microsoft.com/office/drawing/2014/main" id="{0348EE97-CB06-4B33-99AD-BFEB5674B3A0}"/>
              </a:ext>
            </a:extLst>
          </p:cNvPr>
          <p:cNvSpPr txBox="1"/>
          <p:nvPr/>
        </p:nvSpPr>
        <p:spPr>
          <a:xfrm>
            <a:off x="7845879" y="5977214"/>
            <a:ext cx="1821802" cy="369332"/>
          </a:xfrm>
          <a:prstGeom prst="rect">
            <a:avLst/>
          </a:prstGeom>
          <a:noFill/>
        </p:spPr>
        <p:txBody>
          <a:bodyPr wrap="square">
            <a:spAutoFit/>
          </a:bodyPr>
          <a:lstStyle/>
          <a:p>
            <a:pPr algn="ctr"/>
            <a:r>
              <a:rPr lang="en-US" altLang="zh-CN" dirty="0">
                <a:solidFill>
                  <a:srgbClr val="24292F"/>
                </a:solidFill>
                <a:latin typeface="-apple-system"/>
                <a:hlinkClick r:id="rId6"/>
              </a:rPr>
              <a:t>Radial Tidy Tree</a:t>
            </a:r>
            <a:endParaRPr lang="en-US" altLang="zh-CN" dirty="0">
              <a:solidFill>
                <a:srgbClr val="24292F"/>
              </a:solidFill>
              <a:latin typeface="-apple-system"/>
            </a:endParaRPr>
          </a:p>
        </p:txBody>
      </p:sp>
      <p:sp>
        <p:nvSpPr>
          <p:cNvPr id="13" name="矩形 12">
            <a:extLst>
              <a:ext uri="{FF2B5EF4-FFF2-40B4-BE49-F238E27FC236}">
                <a16:creationId xmlns:a16="http://schemas.microsoft.com/office/drawing/2014/main" id="{980FD711-5530-4C79-918D-002446904F4E}"/>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Tree>
    <p:extLst>
      <p:ext uri="{BB962C8B-B14F-4D97-AF65-F5344CB8AC3E}">
        <p14:creationId xmlns:p14="http://schemas.microsoft.com/office/powerpoint/2010/main" val="3651340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5ACCD30-B342-40BC-B4CC-AF76F6010A2F}"/>
              </a:ext>
            </a:extLst>
          </p:cNvPr>
          <p:cNvSpPr txBox="1"/>
          <p:nvPr/>
        </p:nvSpPr>
        <p:spPr>
          <a:xfrm>
            <a:off x="5091792" y="5947898"/>
            <a:ext cx="2008414" cy="369332"/>
          </a:xfrm>
          <a:prstGeom prst="rect">
            <a:avLst/>
          </a:prstGeom>
          <a:noFill/>
        </p:spPr>
        <p:txBody>
          <a:bodyPr wrap="square">
            <a:spAutoFit/>
          </a:bodyPr>
          <a:lstStyle/>
          <a:p>
            <a:pPr algn="ctr"/>
            <a:r>
              <a:rPr lang="en-US" altLang="zh-CN" dirty="0">
                <a:hlinkClick r:id="rId2"/>
              </a:rPr>
              <a:t>Circle Packing</a:t>
            </a:r>
            <a:endParaRPr lang="en-US" altLang="zh-CN" dirty="0"/>
          </a:p>
        </p:txBody>
      </p:sp>
      <p:sp>
        <p:nvSpPr>
          <p:cNvPr id="13" name="文本框 12">
            <a:extLst>
              <a:ext uri="{FF2B5EF4-FFF2-40B4-BE49-F238E27FC236}">
                <a16:creationId xmlns:a16="http://schemas.microsoft.com/office/drawing/2014/main" id="{5364FFEB-FE77-4665-B23B-5DAA6A4715D5}"/>
              </a:ext>
            </a:extLst>
          </p:cNvPr>
          <p:cNvSpPr txBox="1"/>
          <p:nvPr/>
        </p:nvSpPr>
        <p:spPr>
          <a:xfrm>
            <a:off x="298621" y="540770"/>
            <a:ext cx="9906923" cy="461665"/>
          </a:xfrm>
          <a:prstGeom prst="rect">
            <a:avLst/>
          </a:prstGeom>
          <a:noFill/>
        </p:spPr>
        <p:txBody>
          <a:bodyPr wrap="square" rtlCol="0">
            <a:spAutoFit/>
          </a:bodyPr>
          <a:lstStyle/>
          <a:p>
            <a:r>
              <a:rPr lang="en-US" altLang="zh-CN" sz="2400" b="1" dirty="0">
                <a:solidFill>
                  <a:srgbClr val="1D2088"/>
                </a:solidFill>
                <a:latin typeface="Microsoft YaHei" panose="020B0503020204020204" pitchFamily="34" charset="-122"/>
                <a:ea typeface="Microsoft YaHei" panose="020B0503020204020204" pitchFamily="34" charset="-122"/>
              </a:rPr>
              <a:t>Hierarchical Data Vis: Circle Packing</a:t>
            </a:r>
          </a:p>
        </p:txBody>
      </p:sp>
      <p:pic>
        <p:nvPicPr>
          <p:cNvPr id="16" name="图片 15">
            <a:extLst>
              <a:ext uri="{FF2B5EF4-FFF2-40B4-BE49-F238E27FC236}">
                <a16:creationId xmlns:a16="http://schemas.microsoft.com/office/drawing/2014/main" id="{EC69A67C-54F6-4DAE-AFD0-3A5CC13C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327" y="1267993"/>
            <a:ext cx="4604846" cy="4604846"/>
          </a:xfrm>
          <a:prstGeom prst="rect">
            <a:avLst/>
          </a:prstGeom>
        </p:spPr>
      </p:pic>
      <p:sp>
        <p:nvSpPr>
          <p:cNvPr id="17" name="矩形 16">
            <a:extLst>
              <a:ext uri="{FF2B5EF4-FFF2-40B4-BE49-F238E27FC236}">
                <a16:creationId xmlns:a16="http://schemas.microsoft.com/office/drawing/2014/main" id="{0786BC2E-BF5F-41D9-A6D1-177AA8154638}"/>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Tree>
    <p:extLst>
      <p:ext uri="{BB962C8B-B14F-4D97-AF65-F5344CB8AC3E}">
        <p14:creationId xmlns:p14="http://schemas.microsoft.com/office/powerpoint/2010/main" val="2000867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AF846AE-B862-4DF3-A065-85E86ED8FD06}"/>
              </a:ext>
            </a:extLst>
          </p:cNvPr>
          <p:cNvSpPr txBox="1"/>
          <p:nvPr/>
        </p:nvSpPr>
        <p:spPr>
          <a:xfrm>
            <a:off x="298622" y="540770"/>
            <a:ext cx="7819696" cy="461665"/>
          </a:xfrm>
          <a:prstGeom prst="rect">
            <a:avLst/>
          </a:prstGeom>
          <a:noFill/>
        </p:spPr>
        <p:txBody>
          <a:bodyPr wrap="square" rtlCol="0">
            <a:spAutoFit/>
          </a:bodyPr>
          <a:lstStyle/>
          <a:p>
            <a:r>
              <a:rPr lang="en-US" altLang="zh-CN" sz="2400" b="1" dirty="0">
                <a:solidFill>
                  <a:srgbClr val="1D2088"/>
                </a:solidFill>
                <a:latin typeface="Microsoft YaHei" panose="020B0503020204020204" pitchFamily="34" charset="-122"/>
                <a:ea typeface="Microsoft YaHei" panose="020B0503020204020204" pitchFamily="34" charset="-122"/>
              </a:rPr>
              <a:t>Hierarchical Data Vis: Treemap</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DE47C864-1846-43CF-8D94-3F0D785FD2E3}"/>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7" name="图片 6">
            <a:extLst>
              <a:ext uri="{FF2B5EF4-FFF2-40B4-BE49-F238E27FC236}">
                <a16:creationId xmlns:a16="http://schemas.microsoft.com/office/drawing/2014/main" id="{F1F3B1CE-46AD-4176-AF8B-4C97163F7400}"/>
              </a:ext>
            </a:extLst>
          </p:cNvPr>
          <p:cNvPicPr>
            <a:picLocks noChangeAspect="1"/>
          </p:cNvPicPr>
          <p:nvPr/>
        </p:nvPicPr>
        <p:blipFill>
          <a:blip r:embed="rId2"/>
          <a:stretch>
            <a:fillRect/>
          </a:stretch>
        </p:blipFill>
        <p:spPr>
          <a:xfrm>
            <a:off x="384309" y="1226686"/>
            <a:ext cx="5027153" cy="5216101"/>
          </a:xfrm>
          <a:prstGeom prst="rect">
            <a:avLst/>
          </a:prstGeom>
        </p:spPr>
      </p:pic>
      <p:sp>
        <p:nvSpPr>
          <p:cNvPr id="8" name="文本框 7">
            <a:extLst>
              <a:ext uri="{FF2B5EF4-FFF2-40B4-BE49-F238E27FC236}">
                <a16:creationId xmlns:a16="http://schemas.microsoft.com/office/drawing/2014/main" id="{E5944CD4-8CAF-4638-81B7-448C7A57307E}"/>
              </a:ext>
            </a:extLst>
          </p:cNvPr>
          <p:cNvSpPr txBox="1"/>
          <p:nvPr/>
        </p:nvSpPr>
        <p:spPr>
          <a:xfrm>
            <a:off x="3184742" y="1038720"/>
            <a:ext cx="1240972" cy="369332"/>
          </a:xfrm>
          <a:prstGeom prst="rect">
            <a:avLst/>
          </a:prstGeom>
          <a:noFill/>
        </p:spPr>
        <p:txBody>
          <a:bodyPr wrap="square" rtlCol="0">
            <a:spAutoFit/>
          </a:bodyPr>
          <a:lstStyle/>
          <a:p>
            <a:r>
              <a:rPr lang="en-US" altLang="zh-CN" dirty="0">
                <a:hlinkClick r:id="rId3"/>
              </a:rPr>
              <a:t>Treemap</a:t>
            </a:r>
            <a:endParaRPr lang="zh-CN" altLang="en-US" dirty="0"/>
          </a:p>
        </p:txBody>
      </p:sp>
      <p:pic>
        <p:nvPicPr>
          <p:cNvPr id="10" name="图片 9">
            <a:extLst>
              <a:ext uri="{FF2B5EF4-FFF2-40B4-BE49-F238E27FC236}">
                <a16:creationId xmlns:a16="http://schemas.microsoft.com/office/drawing/2014/main" id="{317D388C-8893-486E-A01C-443148EBF1C6}"/>
              </a:ext>
            </a:extLst>
          </p:cNvPr>
          <p:cNvPicPr>
            <a:picLocks noChangeAspect="1"/>
          </p:cNvPicPr>
          <p:nvPr/>
        </p:nvPicPr>
        <p:blipFill>
          <a:blip r:embed="rId4"/>
          <a:stretch>
            <a:fillRect/>
          </a:stretch>
        </p:blipFill>
        <p:spPr>
          <a:xfrm>
            <a:off x="5641713" y="4141076"/>
            <a:ext cx="6000418" cy="2081561"/>
          </a:xfrm>
          <a:prstGeom prst="rect">
            <a:avLst/>
          </a:prstGeom>
        </p:spPr>
      </p:pic>
      <p:pic>
        <p:nvPicPr>
          <p:cNvPr id="12" name="图片 11">
            <a:extLst>
              <a:ext uri="{FF2B5EF4-FFF2-40B4-BE49-F238E27FC236}">
                <a16:creationId xmlns:a16="http://schemas.microsoft.com/office/drawing/2014/main" id="{9E9F31E6-D450-42B3-AF4A-828BE29327F6}"/>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715286" y="1301875"/>
            <a:ext cx="2539762" cy="2539762"/>
          </a:xfrm>
          <a:prstGeom prst="rect">
            <a:avLst/>
          </a:prstGeom>
        </p:spPr>
      </p:pic>
      <p:pic>
        <p:nvPicPr>
          <p:cNvPr id="14" name="图片 13">
            <a:extLst>
              <a:ext uri="{FF2B5EF4-FFF2-40B4-BE49-F238E27FC236}">
                <a16:creationId xmlns:a16="http://schemas.microsoft.com/office/drawing/2014/main" id="{B11BF67A-4508-47E8-A081-78077493FE3D}"/>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660563" y="1301874"/>
            <a:ext cx="2539762" cy="2539762"/>
          </a:xfrm>
          <a:prstGeom prst="rect">
            <a:avLst/>
          </a:prstGeom>
        </p:spPr>
      </p:pic>
    </p:spTree>
    <p:extLst>
      <p:ext uri="{BB962C8B-B14F-4D97-AF65-F5344CB8AC3E}">
        <p14:creationId xmlns:p14="http://schemas.microsoft.com/office/powerpoint/2010/main" val="2475410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B63CED5-F01D-4B5C-954D-99BF721C2389}"/>
              </a:ext>
            </a:extLst>
          </p:cNvPr>
          <p:cNvSpPr txBox="1"/>
          <p:nvPr/>
        </p:nvSpPr>
        <p:spPr>
          <a:xfrm>
            <a:off x="298622" y="540770"/>
            <a:ext cx="7819696" cy="461665"/>
          </a:xfrm>
          <a:prstGeom prst="rect">
            <a:avLst/>
          </a:prstGeom>
          <a:noFill/>
        </p:spPr>
        <p:txBody>
          <a:bodyPr wrap="square" rtlCol="0">
            <a:spAutoFit/>
          </a:bodyPr>
          <a:lstStyle/>
          <a:p>
            <a:r>
              <a:rPr lang="en-US" altLang="zh-CN" sz="2400" b="1" dirty="0">
                <a:solidFill>
                  <a:srgbClr val="1D2088"/>
                </a:solidFill>
                <a:latin typeface="Microsoft YaHei" panose="020B0503020204020204" pitchFamily="34" charset="-122"/>
                <a:ea typeface="Microsoft YaHei" panose="020B0503020204020204" pitchFamily="34" charset="-122"/>
              </a:rPr>
              <a:t>Hierarchical Data Vis: Voronoi Treemap</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337193EC-E2E1-4C81-B9D9-17074FD4B05A}"/>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10" name="Picture 6" descr="hexagon">
            <a:extLst>
              <a:ext uri="{FF2B5EF4-FFF2-40B4-BE49-F238E27FC236}">
                <a16:creationId xmlns:a16="http://schemas.microsoft.com/office/drawing/2014/main" id="{4F08E8CA-8134-4D8B-B6E7-7368D0DDD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4611" y="1187017"/>
            <a:ext cx="4496734" cy="449673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267FE87-A43E-433B-894E-3FB6729C25BA}"/>
              </a:ext>
            </a:extLst>
          </p:cNvPr>
          <p:cNvSpPr txBox="1"/>
          <p:nvPr/>
        </p:nvSpPr>
        <p:spPr>
          <a:xfrm>
            <a:off x="4934845" y="5868334"/>
            <a:ext cx="2055067" cy="369332"/>
          </a:xfrm>
          <a:prstGeom prst="rect">
            <a:avLst/>
          </a:prstGeom>
          <a:noFill/>
        </p:spPr>
        <p:txBody>
          <a:bodyPr wrap="square">
            <a:spAutoFit/>
          </a:bodyPr>
          <a:lstStyle/>
          <a:p>
            <a:pPr algn="ctr"/>
            <a:r>
              <a:rPr lang="en-US" altLang="zh-CN" dirty="0">
                <a:hlinkClick r:id="rId3"/>
              </a:rPr>
              <a:t>Voronoi Treemap</a:t>
            </a:r>
            <a:endParaRPr lang="en-US" altLang="zh-CN" dirty="0"/>
          </a:p>
        </p:txBody>
      </p:sp>
      <p:pic>
        <p:nvPicPr>
          <p:cNvPr id="16" name="图片 15">
            <a:extLst>
              <a:ext uri="{FF2B5EF4-FFF2-40B4-BE49-F238E27FC236}">
                <a16:creationId xmlns:a16="http://schemas.microsoft.com/office/drawing/2014/main" id="{F62310C4-2A18-4FBB-ACAD-88493C4F2571}"/>
              </a:ext>
            </a:extLst>
          </p:cNvPr>
          <p:cNvPicPr>
            <a:picLocks noChangeAspect="1"/>
          </p:cNvPicPr>
          <p:nvPr/>
        </p:nvPicPr>
        <p:blipFill>
          <a:blip r:embed="rId4"/>
          <a:stretch>
            <a:fillRect/>
          </a:stretch>
        </p:blipFill>
        <p:spPr>
          <a:xfrm>
            <a:off x="969041" y="1371600"/>
            <a:ext cx="4152900" cy="4114800"/>
          </a:xfrm>
          <a:prstGeom prst="rect">
            <a:avLst/>
          </a:prstGeom>
        </p:spPr>
      </p:pic>
    </p:spTree>
    <p:extLst>
      <p:ext uri="{BB962C8B-B14F-4D97-AF65-F5344CB8AC3E}">
        <p14:creationId xmlns:p14="http://schemas.microsoft.com/office/powerpoint/2010/main" val="1634342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EBD669-0C48-4DCF-9B7F-DF83CA118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03" y="2016854"/>
            <a:ext cx="6771894" cy="4416115"/>
          </a:xfrm>
          <a:prstGeom prst="rect">
            <a:avLst/>
          </a:prstGeom>
        </p:spPr>
      </p:pic>
      <p:sp>
        <p:nvSpPr>
          <p:cNvPr id="6" name="文本框 5">
            <a:extLst>
              <a:ext uri="{FF2B5EF4-FFF2-40B4-BE49-F238E27FC236}">
                <a16:creationId xmlns:a16="http://schemas.microsoft.com/office/drawing/2014/main" id="{5DB82E26-1038-4C2E-B7BD-B3BD36009AB2}"/>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绘制</a:t>
            </a:r>
            <a:r>
              <a:rPr kumimoji="1" lang="en-US" altLang="zh-CN" sz="2400" b="1" dirty="0" err="1">
                <a:solidFill>
                  <a:srgbClr val="1D2088"/>
                </a:solidFill>
                <a:latin typeface="Microsoft YaHei" panose="020B0503020204020204" pitchFamily="34" charset="-122"/>
                <a:ea typeface="Microsoft YaHei" panose="020B0503020204020204" pitchFamily="34" charset="-122"/>
              </a:rPr>
              <a:t>WebKit</a:t>
            </a:r>
            <a:r>
              <a:rPr kumimoji="1" lang="en-US" altLang="zh-CN" sz="2400" b="1" dirty="0">
                <a:solidFill>
                  <a:srgbClr val="1D2088"/>
                </a:solidFill>
                <a:latin typeface="Microsoft YaHei" panose="020B0503020204020204" pitchFamily="34" charset="-122"/>
                <a:ea typeface="Microsoft YaHei" panose="020B0503020204020204" pitchFamily="34" charset="-122"/>
              </a:rPr>
              <a:t> </a:t>
            </a:r>
            <a:r>
              <a:rPr kumimoji="1" lang="zh-CN" altLang="en-US" sz="2400" b="1" dirty="0">
                <a:solidFill>
                  <a:srgbClr val="1D2088"/>
                </a:solidFill>
                <a:latin typeface="Microsoft YaHei" panose="020B0503020204020204" pitchFamily="34" charset="-122"/>
                <a:ea typeface="Microsoft YaHei" panose="020B0503020204020204" pitchFamily="34" charset="-122"/>
              </a:rPr>
              <a:t>模块关系依赖图</a:t>
            </a:r>
          </a:p>
        </p:txBody>
      </p:sp>
      <p:sp>
        <p:nvSpPr>
          <p:cNvPr id="7" name="矩形 6">
            <a:extLst>
              <a:ext uri="{FF2B5EF4-FFF2-40B4-BE49-F238E27FC236}">
                <a16:creationId xmlns:a16="http://schemas.microsoft.com/office/drawing/2014/main" id="{C81BD606-643A-4698-B013-5194625CF00E}"/>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8" name="文本框 7">
            <a:extLst>
              <a:ext uri="{FF2B5EF4-FFF2-40B4-BE49-F238E27FC236}">
                <a16:creationId xmlns:a16="http://schemas.microsoft.com/office/drawing/2014/main" id="{3F8787AD-AEC8-4355-9204-F70AA2ED79A5}"/>
              </a:ext>
            </a:extLst>
          </p:cNvPr>
          <p:cNvSpPr txBox="1"/>
          <p:nvPr/>
        </p:nvSpPr>
        <p:spPr>
          <a:xfrm>
            <a:off x="317360" y="1186479"/>
            <a:ext cx="11532518" cy="646331"/>
          </a:xfrm>
          <a:prstGeom prst="rect">
            <a:avLst/>
          </a:prstGeom>
          <a:noFill/>
        </p:spPr>
        <p:txBody>
          <a:bodyPr wrap="square" rtlCol="0">
            <a:spAutoFit/>
          </a:bodyPr>
          <a:lstStyle/>
          <a:p>
            <a:r>
              <a:rPr lang="zh-CN" altLang="en-US" dirty="0"/>
              <a:t>使用</a:t>
            </a:r>
            <a:r>
              <a:rPr lang="en-US" altLang="zh-CN" dirty="0"/>
              <a:t>d3</a:t>
            </a:r>
            <a:r>
              <a:rPr lang="zh-CN" altLang="en-US" dirty="0"/>
              <a:t>力导向绘制</a:t>
            </a:r>
            <a:r>
              <a:rPr lang="en-US" altLang="zh-CN" dirty="0" err="1"/>
              <a:t>WebKit</a:t>
            </a:r>
            <a:r>
              <a:rPr lang="en-US" altLang="zh-CN" dirty="0"/>
              <a:t> </a:t>
            </a:r>
            <a:r>
              <a:rPr lang="zh-CN" altLang="en-US" dirty="0"/>
              <a:t>模块依赖图。节点为</a:t>
            </a:r>
            <a:r>
              <a:rPr lang="en-US" altLang="zh-CN" dirty="0" err="1"/>
              <a:t>WebKit</a:t>
            </a:r>
            <a:r>
              <a:rPr lang="zh-CN" altLang="en-US" dirty="0"/>
              <a:t>的模块，链接为模块间的依赖关系。数据：</a:t>
            </a:r>
            <a:r>
              <a:rPr lang="en-US" altLang="zh-CN" dirty="0" err="1"/>
              <a:t>webkit-dep.json</a:t>
            </a:r>
            <a:r>
              <a:rPr lang="zh-CN" altLang="en-US" dirty="0"/>
              <a:t>。</a:t>
            </a:r>
            <a:endParaRPr lang="en-US" altLang="zh-CN" dirty="0"/>
          </a:p>
          <a:p>
            <a:r>
              <a:rPr lang="zh-CN" altLang="en-US" dirty="0"/>
              <a:t>要求：效果参考下图。节点根据</a:t>
            </a:r>
            <a:r>
              <a:rPr lang="en-US" altLang="zh-CN" dirty="0"/>
              <a:t>category</a:t>
            </a:r>
            <a:r>
              <a:rPr lang="zh-CN" altLang="en-US" dirty="0"/>
              <a:t>染色。鼠标移到节点上高亮节点并显示出其名字。</a:t>
            </a:r>
          </a:p>
        </p:txBody>
      </p:sp>
      <p:sp>
        <p:nvSpPr>
          <p:cNvPr id="10" name="文本框 9">
            <a:extLst>
              <a:ext uri="{FF2B5EF4-FFF2-40B4-BE49-F238E27FC236}">
                <a16:creationId xmlns:a16="http://schemas.microsoft.com/office/drawing/2014/main" id="{0351B679-1981-4BB9-ACEC-F98579964C63}"/>
              </a:ext>
            </a:extLst>
          </p:cNvPr>
          <p:cNvSpPr txBox="1"/>
          <p:nvPr/>
        </p:nvSpPr>
        <p:spPr>
          <a:xfrm>
            <a:off x="384309" y="2016854"/>
            <a:ext cx="1625858" cy="369332"/>
          </a:xfrm>
          <a:prstGeom prst="rect">
            <a:avLst/>
          </a:prstGeom>
          <a:noFill/>
        </p:spPr>
        <p:txBody>
          <a:bodyPr wrap="square">
            <a:spAutoFit/>
          </a:bodyPr>
          <a:lstStyle/>
          <a:p>
            <a:r>
              <a:rPr lang="zh-CN" altLang="en-US" dirty="0">
                <a:hlinkClick r:id="rId4"/>
              </a:rPr>
              <a:t>参考示例</a:t>
            </a:r>
            <a:endParaRPr lang="zh-CN" altLang="en-US" dirty="0"/>
          </a:p>
        </p:txBody>
      </p:sp>
    </p:spTree>
    <p:extLst>
      <p:ext uri="{BB962C8B-B14F-4D97-AF65-F5344CB8AC3E}">
        <p14:creationId xmlns:p14="http://schemas.microsoft.com/office/powerpoint/2010/main" val="367430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B8B40C8-6508-4143-9C43-73FDB3BCD0FE}"/>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绘制可视化论文引用网络</a:t>
            </a:r>
          </a:p>
        </p:txBody>
      </p:sp>
      <p:sp>
        <p:nvSpPr>
          <p:cNvPr id="7" name="矩形 6">
            <a:extLst>
              <a:ext uri="{FF2B5EF4-FFF2-40B4-BE49-F238E27FC236}">
                <a16:creationId xmlns:a16="http://schemas.microsoft.com/office/drawing/2014/main" id="{FA1DD3FC-3BE8-49F7-A240-48C03AE6984F}"/>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8" name="文本框 7">
            <a:extLst>
              <a:ext uri="{FF2B5EF4-FFF2-40B4-BE49-F238E27FC236}">
                <a16:creationId xmlns:a16="http://schemas.microsoft.com/office/drawing/2014/main" id="{D6A17E6E-48B9-4D1F-8071-FF5D2A17376F}"/>
              </a:ext>
            </a:extLst>
          </p:cNvPr>
          <p:cNvSpPr txBox="1"/>
          <p:nvPr/>
        </p:nvSpPr>
        <p:spPr>
          <a:xfrm>
            <a:off x="317360" y="1186479"/>
            <a:ext cx="11532518" cy="1200329"/>
          </a:xfrm>
          <a:prstGeom prst="rect">
            <a:avLst/>
          </a:prstGeom>
          <a:noFill/>
        </p:spPr>
        <p:txBody>
          <a:bodyPr wrap="square" rtlCol="0">
            <a:spAutoFit/>
          </a:bodyPr>
          <a:lstStyle/>
          <a:p>
            <a:r>
              <a:rPr lang="zh-CN" altLang="en-US" dirty="0"/>
              <a:t>节点为可视化领域的论文，链接为论文之间的引用。数据在</a:t>
            </a:r>
            <a:r>
              <a:rPr lang="en-US" altLang="zh-CN" dirty="0" err="1"/>
              <a:t>vis_paper_citation_network</a:t>
            </a:r>
            <a:r>
              <a:rPr lang="zh-CN" altLang="en-US" dirty="0"/>
              <a:t>文件夹中。</a:t>
            </a:r>
            <a:endParaRPr lang="en-US" altLang="zh-CN" dirty="0"/>
          </a:p>
          <a:p>
            <a:r>
              <a:rPr lang="zh-CN" altLang="en-US" dirty="0"/>
              <a:t>要求：使用</a:t>
            </a:r>
            <a:r>
              <a:rPr lang="en-US" altLang="zh-CN" dirty="0"/>
              <a:t>Gephi</a:t>
            </a:r>
            <a:r>
              <a:rPr lang="zh-CN" altLang="en-US" dirty="0"/>
              <a:t>绘制，布局算法使用</a:t>
            </a:r>
            <a:r>
              <a:rPr lang="en-US" altLang="zh-CN" dirty="0" err="1"/>
              <a:t>openord</a:t>
            </a:r>
            <a:r>
              <a:rPr lang="zh-CN" altLang="en-US" dirty="0"/>
              <a:t>，效果参考下图 。请用</a:t>
            </a:r>
            <a:r>
              <a:rPr lang="en-US" altLang="zh-CN" dirty="0"/>
              <a:t>Gephi</a:t>
            </a:r>
            <a:r>
              <a:rPr lang="zh-CN" altLang="en-US" dirty="0"/>
              <a:t>的社区检测算法识别类别，导出识别结果。然后对</a:t>
            </a:r>
            <a:r>
              <a:rPr lang="en-US" altLang="zh-CN" dirty="0"/>
              <a:t>node</a:t>
            </a:r>
            <a:r>
              <a:rPr lang="zh-CN" altLang="en-US" dirty="0"/>
              <a:t>的</a:t>
            </a:r>
            <a:r>
              <a:rPr lang="en-US" altLang="zh-CN" dirty="0" err="1"/>
              <a:t>Fields_of_Study</a:t>
            </a:r>
            <a:r>
              <a:rPr lang="zh-CN" altLang="en-US" dirty="0"/>
              <a:t>字段进行词频统计，得出每个类别的语义。结合语义和图谱中节点的分布写出你的发现（不少于</a:t>
            </a:r>
            <a:r>
              <a:rPr lang="en-US" altLang="zh-CN" dirty="0"/>
              <a:t>200</a:t>
            </a:r>
            <a:r>
              <a:rPr lang="zh-CN" altLang="en-US" dirty="0"/>
              <a:t>字）。</a:t>
            </a:r>
          </a:p>
        </p:txBody>
      </p:sp>
      <p:pic>
        <p:nvPicPr>
          <p:cNvPr id="14" name="图片 13">
            <a:extLst>
              <a:ext uri="{FF2B5EF4-FFF2-40B4-BE49-F238E27FC236}">
                <a16:creationId xmlns:a16="http://schemas.microsoft.com/office/drawing/2014/main" id="{644F3083-A2D6-4FED-90D9-214D9A521B42}"/>
              </a:ext>
            </a:extLst>
          </p:cNvPr>
          <p:cNvPicPr>
            <a:picLocks/>
          </p:cNvPicPr>
          <p:nvPr/>
        </p:nvPicPr>
        <p:blipFill>
          <a:blip r:embed="rId3"/>
          <a:stretch>
            <a:fillRect/>
          </a:stretch>
        </p:blipFill>
        <p:spPr>
          <a:xfrm>
            <a:off x="906824" y="2386808"/>
            <a:ext cx="5033963" cy="3634508"/>
          </a:xfrm>
          <a:prstGeom prst="rect">
            <a:avLst/>
          </a:prstGeom>
        </p:spPr>
      </p:pic>
      <p:pic>
        <p:nvPicPr>
          <p:cNvPr id="16" name="图片 15">
            <a:extLst>
              <a:ext uri="{FF2B5EF4-FFF2-40B4-BE49-F238E27FC236}">
                <a16:creationId xmlns:a16="http://schemas.microsoft.com/office/drawing/2014/main" id="{5C783665-EC38-4365-8873-406438EAA6ED}"/>
              </a:ext>
            </a:extLst>
          </p:cNvPr>
          <p:cNvPicPr>
            <a:picLocks/>
          </p:cNvPicPr>
          <p:nvPr/>
        </p:nvPicPr>
        <p:blipFill>
          <a:blip r:embed="rId4"/>
          <a:stretch>
            <a:fillRect/>
          </a:stretch>
        </p:blipFill>
        <p:spPr>
          <a:xfrm>
            <a:off x="6518275" y="2386808"/>
            <a:ext cx="5033963" cy="3634508"/>
          </a:xfrm>
          <a:prstGeom prst="rect">
            <a:avLst/>
          </a:prstGeom>
        </p:spPr>
      </p:pic>
      <p:sp>
        <p:nvSpPr>
          <p:cNvPr id="17" name="文本框 16">
            <a:extLst>
              <a:ext uri="{FF2B5EF4-FFF2-40B4-BE49-F238E27FC236}">
                <a16:creationId xmlns:a16="http://schemas.microsoft.com/office/drawing/2014/main" id="{3CD6A0F2-EAD9-4A9B-8B1A-4F219B214B6A}"/>
              </a:ext>
            </a:extLst>
          </p:cNvPr>
          <p:cNvSpPr txBox="1"/>
          <p:nvPr/>
        </p:nvSpPr>
        <p:spPr>
          <a:xfrm>
            <a:off x="1876244" y="5963621"/>
            <a:ext cx="2556056" cy="369332"/>
          </a:xfrm>
          <a:prstGeom prst="rect">
            <a:avLst/>
          </a:prstGeom>
          <a:noFill/>
        </p:spPr>
        <p:txBody>
          <a:bodyPr wrap="square" rtlCol="0">
            <a:spAutoFit/>
          </a:bodyPr>
          <a:lstStyle/>
          <a:p>
            <a:r>
              <a:rPr lang="zh-CN" altLang="en-US" dirty="0"/>
              <a:t>节点根据所属模块染色</a:t>
            </a:r>
          </a:p>
        </p:txBody>
      </p:sp>
      <p:sp>
        <p:nvSpPr>
          <p:cNvPr id="18" name="文本框 17">
            <a:extLst>
              <a:ext uri="{FF2B5EF4-FFF2-40B4-BE49-F238E27FC236}">
                <a16:creationId xmlns:a16="http://schemas.microsoft.com/office/drawing/2014/main" id="{43E4EA27-9B59-4EE1-94D8-11E46992DA97}"/>
              </a:ext>
            </a:extLst>
          </p:cNvPr>
          <p:cNvSpPr txBox="1"/>
          <p:nvPr/>
        </p:nvSpPr>
        <p:spPr>
          <a:xfrm>
            <a:off x="7937502" y="6035795"/>
            <a:ext cx="3614736" cy="584775"/>
          </a:xfrm>
          <a:prstGeom prst="rect">
            <a:avLst/>
          </a:prstGeom>
          <a:noFill/>
        </p:spPr>
        <p:txBody>
          <a:bodyPr wrap="square" rtlCol="0">
            <a:spAutoFit/>
          </a:bodyPr>
          <a:lstStyle/>
          <a:p>
            <a:r>
              <a:rPr lang="zh-CN" altLang="en-US" dirty="0"/>
              <a:t>节点根据发表年份染色</a:t>
            </a:r>
            <a:endParaRPr lang="en-US" altLang="zh-CN" dirty="0"/>
          </a:p>
          <a:p>
            <a:r>
              <a:rPr lang="zh-CN" altLang="en-US" sz="1400" dirty="0"/>
              <a:t>注：需要调节颜色过渡和比例尺</a:t>
            </a:r>
          </a:p>
        </p:txBody>
      </p:sp>
    </p:spTree>
    <p:extLst>
      <p:ext uri="{BB962C8B-B14F-4D97-AF65-F5344CB8AC3E}">
        <p14:creationId xmlns:p14="http://schemas.microsoft.com/office/powerpoint/2010/main" val="4251084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D1C0E6-B822-4372-88BF-38527E69AAF5}"/>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绘制世界</a:t>
            </a:r>
            <a:r>
              <a:rPr kumimoji="1" lang="en-US" altLang="zh-CN" sz="2400" b="1" dirty="0">
                <a:solidFill>
                  <a:srgbClr val="1D2088"/>
                </a:solidFill>
                <a:latin typeface="Microsoft YaHei" panose="020B0503020204020204" pitchFamily="34" charset="-122"/>
                <a:ea typeface="Microsoft YaHei" panose="020B0503020204020204" pitchFamily="34" charset="-122"/>
              </a:rPr>
              <a:t>GDP</a:t>
            </a:r>
            <a:r>
              <a:rPr kumimoji="1" lang="zh-CN" altLang="en-US" sz="2400" b="1" dirty="0">
                <a:solidFill>
                  <a:srgbClr val="1D2088"/>
                </a:solidFill>
                <a:latin typeface="Microsoft YaHei" panose="020B0503020204020204" pitchFamily="34" charset="-122"/>
                <a:ea typeface="Microsoft YaHei" panose="020B0503020204020204" pitchFamily="34" charset="-122"/>
              </a:rPr>
              <a:t>和人口分布</a:t>
            </a:r>
            <a:endParaRPr kumimoji="1" lang="en-US" altLang="zh-CN" sz="2400" b="1" dirty="0">
              <a:solidFill>
                <a:srgbClr val="1D2088"/>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D00FFBE2-15D1-4371-B5D7-25B0690B333F}"/>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6" name="文本框 5">
            <a:extLst>
              <a:ext uri="{FF2B5EF4-FFF2-40B4-BE49-F238E27FC236}">
                <a16:creationId xmlns:a16="http://schemas.microsoft.com/office/drawing/2014/main" id="{6BF637AE-29B3-46EE-AD92-E18B9024FDFB}"/>
              </a:ext>
            </a:extLst>
          </p:cNvPr>
          <p:cNvSpPr txBox="1"/>
          <p:nvPr/>
        </p:nvSpPr>
        <p:spPr>
          <a:xfrm>
            <a:off x="317360" y="1186479"/>
            <a:ext cx="11532518" cy="646331"/>
          </a:xfrm>
          <a:prstGeom prst="rect">
            <a:avLst/>
          </a:prstGeom>
          <a:noFill/>
        </p:spPr>
        <p:txBody>
          <a:bodyPr wrap="square" rtlCol="0">
            <a:spAutoFit/>
          </a:bodyPr>
          <a:lstStyle/>
          <a:p>
            <a:r>
              <a:rPr lang="zh-CN" altLang="en-US" dirty="0"/>
              <a:t>使用</a:t>
            </a:r>
            <a:r>
              <a:rPr lang="en-US" altLang="zh-CN" dirty="0">
                <a:hlinkClick r:id="rId3"/>
              </a:rPr>
              <a:t>d3 Voronoi</a:t>
            </a:r>
            <a:r>
              <a:rPr lang="zh-CN" altLang="en-US" dirty="0"/>
              <a:t>分别绘制世界各国</a:t>
            </a:r>
            <a:r>
              <a:rPr lang="en-US" altLang="zh-CN" dirty="0"/>
              <a:t>GDP</a:t>
            </a:r>
            <a:r>
              <a:rPr lang="zh-CN" altLang="en-US" dirty="0"/>
              <a:t>和人口分布。数据：</a:t>
            </a:r>
            <a:r>
              <a:rPr lang="en-US" altLang="zh-CN" dirty="0"/>
              <a:t>countries.csv</a:t>
            </a:r>
            <a:r>
              <a:rPr lang="zh-CN" altLang="en-US" dirty="0"/>
              <a:t>，按照地区划分为两层。</a:t>
            </a:r>
            <a:endParaRPr lang="en-US" altLang="zh-CN" dirty="0"/>
          </a:p>
          <a:p>
            <a:r>
              <a:rPr lang="zh-CN" altLang="en-US" dirty="0"/>
              <a:t>要求：效果参考下图。将</a:t>
            </a:r>
            <a:r>
              <a:rPr lang="en-US" altLang="zh-CN" dirty="0"/>
              <a:t>2008</a:t>
            </a:r>
            <a:r>
              <a:rPr lang="zh-CN" altLang="en-US" dirty="0"/>
              <a:t>到</a:t>
            </a:r>
            <a:r>
              <a:rPr lang="en-US" altLang="zh-CN" dirty="0"/>
              <a:t>2106</a:t>
            </a:r>
            <a:r>
              <a:rPr lang="zh-CN" altLang="en-US" dirty="0"/>
              <a:t>的数据累加起来。</a:t>
            </a:r>
          </a:p>
        </p:txBody>
      </p:sp>
      <p:pic>
        <p:nvPicPr>
          <p:cNvPr id="9" name="图片 8">
            <a:extLst>
              <a:ext uri="{FF2B5EF4-FFF2-40B4-BE49-F238E27FC236}">
                <a16:creationId xmlns:a16="http://schemas.microsoft.com/office/drawing/2014/main" id="{E2986F64-5E63-4B8B-97FF-068AB668D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702" y="1944283"/>
            <a:ext cx="4396273" cy="4396273"/>
          </a:xfrm>
          <a:prstGeom prst="rect">
            <a:avLst/>
          </a:prstGeom>
        </p:spPr>
      </p:pic>
      <p:pic>
        <p:nvPicPr>
          <p:cNvPr id="11" name="图片 10">
            <a:extLst>
              <a:ext uri="{FF2B5EF4-FFF2-40B4-BE49-F238E27FC236}">
                <a16:creationId xmlns:a16="http://schemas.microsoft.com/office/drawing/2014/main" id="{F888CD5A-C0A6-4B2F-8827-237542AAF3A3}"/>
              </a:ext>
            </a:extLst>
          </p:cNvPr>
          <p:cNvPicPr>
            <a:picLocks noChangeAspect="1"/>
          </p:cNvPicPr>
          <p:nvPr/>
        </p:nvPicPr>
        <p:blipFill>
          <a:blip r:embed="rId5"/>
          <a:stretch>
            <a:fillRect/>
          </a:stretch>
        </p:blipFill>
        <p:spPr>
          <a:xfrm>
            <a:off x="6314361" y="1944283"/>
            <a:ext cx="4750566" cy="4333849"/>
          </a:xfrm>
          <a:prstGeom prst="rect">
            <a:avLst/>
          </a:prstGeom>
        </p:spPr>
      </p:pic>
      <p:sp>
        <p:nvSpPr>
          <p:cNvPr id="12" name="文本框 11">
            <a:extLst>
              <a:ext uri="{FF2B5EF4-FFF2-40B4-BE49-F238E27FC236}">
                <a16:creationId xmlns:a16="http://schemas.microsoft.com/office/drawing/2014/main" id="{599F1D07-681B-41AF-9FC6-17EAF870F1B8}"/>
              </a:ext>
            </a:extLst>
          </p:cNvPr>
          <p:cNvSpPr txBox="1"/>
          <p:nvPr/>
        </p:nvSpPr>
        <p:spPr>
          <a:xfrm>
            <a:off x="2585355" y="6155890"/>
            <a:ext cx="1996965" cy="369332"/>
          </a:xfrm>
          <a:prstGeom prst="rect">
            <a:avLst/>
          </a:prstGeom>
          <a:noFill/>
        </p:spPr>
        <p:txBody>
          <a:bodyPr wrap="square" rtlCol="0">
            <a:spAutoFit/>
          </a:bodyPr>
          <a:lstStyle/>
          <a:p>
            <a:pPr algn="ctr"/>
            <a:r>
              <a:rPr lang="zh-CN" altLang="en-US" dirty="0"/>
              <a:t>人口分布</a:t>
            </a:r>
            <a:endParaRPr lang="en-US" altLang="zh-CN" dirty="0"/>
          </a:p>
        </p:txBody>
      </p:sp>
      <p:sp>
        <p:nvSpPr>
          <p:cNvPr id="13" name="文本框 12">
            <a:extLst>
              <a:ext uri="{FF2B5EF4-FFF2-40B4-BE49-F238E27FC236}">
                <a16:creationId xmlns:a16="http://schemas.microsoft.com/office/drawing/2014/main" id="{436F84D8-81C9-4DBC-B4AF-E6BCA4EB7D04}"/>
              </a:ext>
            </a:extLst>
          </p:cNvPr>
          <p:cNvSpPr txBox="1"/>
          <p:nvPr/>
        </p:nvSpPr>
        <p:spPr>
          <a:xfrm>
            <a:off x="7691161" y="6155890"/>
            <a:ext cx="1996965" cy="369332"/>
          </a:xfrm>
          <a:prstGeom prst="rect">
            <a:avLst/>
          </a:prstGeom>
          <a:noFill/>
        </p:spPr>
        <p:txBody>
          <a:bodyPr wrap="square" rtlCol="0">
            <a:spAutoFit/>
          </a:bodyPr>
          <a:lstStyle/>
          <a:p>
            <a:pPr algn="ctr"/>
            <a:r>
              <a:rPr lang="en-US" altLang="zh-CN" dirty="0"/>
              <a:t>GDP</a:t>
            </a:r>
            <a:r>
              <a:rPr lang="zh-CN" altLang="en-US" dirty="0"/>
              <a:t>分布</a:t>
            </a:r>
            <a:endParaRPr lang="en-US" altLang="zh-CN" dirty="0"/>
          </a:p>
        </p:txBody>
      </p:sp>
      <p:sp>
        <p:nvSpPr>
          <p:cNvPr id="8" name="文本框 7">
            <a:extLst>
              <a:ext uri="{FF2B5EF4-FFF2-40B4-BE49-F238E27FC236}">
                <a16:creationId xmlns:a16="http://schemas.microsoft.com/office/drawing/2014/main" id="{C047E962-F0E4-48C8-B86A-57D6FBB84777}"/>
              </a:ext>
            </a:extLst>
          </p:cNvPr>
          <p:cNvSpPr txBox="1"/>
          <p:nvPr/>
        </p:nvSpPr>
        <p:spPr>
          <a:xfrm>
            <a:off x="298622" y="2875002"/>
            <a:ext cx="2157704" cy="369332"/>
          </a:xfrm>
          <a:prstGeom prst="rect">
            <a:avLst/>
          </a:prstGeom>
          <a:noFill/>
        </p:spPr>
        <p:txBody>
          <a:bodyPr wrap="square">
            <a:spAutoFit/>
          </a:bodyPr>
          <a:lstStyle/>
          <a:p>
            <a:r>
              <a:rPr lang="zh-CN" altLang="en-US" dirty="0">
                <a:hlinkClick r:id="rId6"/>
              </a:rPr>
              <a:t>参考示例</a:t>
            </a:r>
            <a:r>
              <a:rPr lang="en-US" altLang="zh-CN" dirty="0"/>
              <a:t>2</a:t>
            </a:r>
            <a:endParaRPr lang="zh-CN" altLang="en-US" dirty="0"/>
          </a:p>
        </p:txBody>
      </p:sp>
      <p:sp>
        <p:nvSpPr>
          <p:cNvPr id="10" name="文本框 9">
            <a:extLst>
              <a:ext uri="{FF2B5EF4-FFF2-40B4-BE49-F238E27FC236}">
                <a16:creationId xmlns:a16="http://schemas.microsoft.com/office/drawing/2014/main" id="{737643A1-7025-44B3-870A-40A63BCF1199}"/>
              </a:ext>
            </a:extLst>
          </p:cNvPr>
          <p:cNvSpPr txBox="1"/>
          <p:nvPr/>
        </p:nvSpPr>
        <p:spPr>
          <a:xfrm>
            <a:off x="298622" y="2413959"/>
            <a:ext cx="2157704" cy="369332"/>
          </a:xfrm>
          <a:prstGeom prst="rect">
            <a:avLst/>
          </a:prstGeom>
          <a:noFill/>
        </p:spPr>
        <p:txBody>
          <a:bodyPr wrap="square">
            <a:spAutoFit/>
          </a:bodyPr>
          <a:lstStyle/>
          <a:p>
            <a:r>
              <a:rPr lang="zh-CN" altLang="en-US" dirty="0">
                <a:hlinkClick r:id="rId3"/>
              </a:rPr>
              <a:t>参考示例</a:t>
            </a:r>
            <a:r>
              <a:rPr lang="en-US" altLang="zh-CN" dirty="0"/>
              <a:t>1</a:t>
            </a:r>
            <a:endParaRPr lang="zh-CN" altLang="en-US" dirty="0"/>
          </a:p>
        </p:txBody>
      </p:sp>
    </p:spTree>
    <p:extLst>
      <p:ext uri="{BB962C8B-B14F-4D97-AF65-F5344CB8AC3E}">
        <p14:creationId xmlns:p14="http://schemas.microsoft.com/office/powerpoint/2010/main" val="319704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963F452-DFC7-4669-8542-049B279DB8EF}"/>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常见的图可视化方法与技术：邻接矩阵和</a:t>
            </a:r>
            <a:r>
              <a:rPr kumimoji="1" lang="en-US" altLang="zh-CN" sz="2400" b="1" dirty="0" err="1">
                <a:solidFill>
                  <a:srgbClr val="1D2088"/>
                </a:solidFill>
                <a:latin typeface="Microsoft YaHei" panose="020B0503020204020204" pitchFamily="34" charset="-122"/>
                <a:ea typeface="Microsoft YaHei" panose="020B0503020204020204" pitchFamily="34" charset="-122"/>
              </a:rPr>
              <a:t>NodeTrix</a:t>
            </a:r>
            <a:endParaRPr kumimoji="1" lang="zh-CN" altLang="en-US" sz="2400" b="1" dirty="0">
              <a:solidFill>
                <a:srgbClr val="1D2088"/>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908CF252-75F7-4A63-9600-7FEC97DD1538}"/>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8" name="文本框 7">
            <a:extLst>
              <a:ext uri="{FF2B5EF4-FFF2-40B4-BE49-F238E27FC236}">
                <a16:creationId xmlns:a16="http://schemas.microsoft.com/office/drawing/2014/main" id="{9327F9BB-CA28-4493-B20C-FDF8C07A664E}"/>
              </a:ext>
            </a:extLst>
          </p:cNvPr>
          <p:cNvSpPr txBox="1"/>
          <p:nvPr/>
        </p:nvSpPr>
        <p:spPr>
          <a:xfrm>
            <a:off x="1844131" y="5888463"/>
            <a:ext cx="2031819" cy="369332"/>
          </a:xfrm>
          <a:prstGeom prst="rect">
            <a:avLst/>
          </a:prstGeom>
          <a:noFill/>
        </p:spPr>
        <p:txBody>
          <a:bodyPr wrap="square">
            <a:spAutoFit/>
          </a:bodyPr>
          <a:lstStyle/>
          <a:p>
            <a:r>
              <a:rPr lang="en-US" altLang="zh-CN" dirty="0">
                <a:hlinkClick r:id="rId3"/>
              </a:rPr>
              <a:t>Adjacency Matrix</a:t>
            </a:r>
            <a:endParaRPr lang="en-US" altLang="zh-CN" dirty="0"/>
          </a:p>
        </p:txBody>
      </p:sp>
      <p:pic>
        <p:nvPicPr>
          <p:cNvPr id="9" name="图片 8">
            <a:extLst>
              <a:ext uri="{FF2B5EF4-FFF2-40B4-BE49-F238E27FC236}">
                <a16:creationId xmlns:a16="http://schemas.microsoft.com/office/drawing/2014/main" id="{F9FF4758-DA5A-40B0-97F3-184ABF3B8BD7}"/>
              </a:ext>
            </a:extLst>
          </p:cNvPr>
          <p:cNvPicPr>
            <a:picLocks noChangeAspect="1"/>
          </p:cNvPicPr>
          <p:nvPr/>
        </p:nvPicPr>
        <p:blipFill>
          <a:blip r:embed="rId4"/>
          <a:stretch>
            <a:fillRect/>
          </a:stretch>
        </p:blipFill>
        <p:spPr>
          <a:xfrm>
            <a:off x="534027" y="1292570"/>
            <a:ext cx="4652029" cy="4562995"/>
          </a:xfrm>
          <a:prstGeom prst="rect">
            <a:avLst/>
          </a:prstGeom>
        </p:spPr>
      </p:pic>
      <p:pic>
        <p:nvPicPr>
          <p:cNvPr id="11" name="图片 10">
            <a:extLst>
              <a:ext uri="{FF2B5EF4-FFF2-40B4-BE49-F238E27FC236}">
                <a16:creationId xmlns:a16="http://schemas.microsoft.com/office/drawing/2014/main" id="{59C2C6F9-776C-46A8-A832-047733057E7F}"/>
              </a:ext>
            </a:extLst>
          </p:cNvPr>
          <p:cNvPicPr>
            <a:picLocks noChangeAspect="1"/>
          </p:cNvPicPr>
          <p:nvPr/>
        </p:nvPicPr>
        <p:blipFill>
          <a:blip r:embed="rId5"/>
          <a:stretch>
            <a:fillRect/>
          </a:stretch>
        </p:blipFill>
        <p:spPr>
          <a:xfrm>
            <a:off x="5562765" y="2083432"/>
            <a:ext cx="6376988" cy="2691135"/>
          </a:xfrm>
          <a:prstGeom prst="rect">
            <a:avLst/>
          </a:prstGeom>
        </p:spPr>
      </p:pic>
      <p:sp>
        <p:nvSpPr>
          <p:cNvPr id="13" name="文本框 12">
            <a:extLst>
              <a:ext uri="{FF2B5EF4-FFF2-40B4-BE49-F238E27FC236}">
                <a16:creationId xmlns:a16="http://schemas.microsoft.com/office/drawing/2014/main" id="{AC62EE2D-E8E4-457F-8261-145C3C55D7F7}"/>
              </a:ext>
            </a:extLst>
          </p:cNvPr>
          <p:cNvSpPr txBox="1"/>
          <p:nvPr/>
        </p:nvSpPr>
        <p:spPr>
          <a:xfrm>
            <a:off x="8429296" y="4855044"/>
            <a:ext cx="1145628" cy="369332"/>
          </a:xfrm>
          <a:prstGeom prst="rect">
            <a:avLst/>
          </a:prstGeom>
          <a:noFill/>
        </p:spPr>
        <p:txBody>
          <a:bodyPr wrap="square">
            <a:spAutoFit/>
          </a:bodyPr>
          <a:lstStyle/>
          <a:p>
            <a:r>
              <a:rPr lang="zh-CN" altLang="en-US" dirty="0"/>
              <a:t>NodeTrix</a:t>
            </a:r>
          </a:p>
        </p:txBody>
      </p:sp>
    </p:spTree>
    <p:extLst>
      <p:ext uri="{BB962C8B-B14F-4D97-AF65-F5344CB8AC3E}">
        <p14:creationId xmlns:p14="http://schemas.microsoft.com/office/powerpoint/2010/main" val="1430069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66CCBD1-DE2B-4B99-A26C-9D290FED374F}"/>
              </a:ext>
            </a:extLst>
          </p:cNvPr>
          <p:cNvPicPr>
            <a:picLocks noChangeAspect="1"/>
          </p:cNvPicPr>
          <p:nvPr/>
        </p:nvPicPr>
        <p:blipFill rotWithShape="1">
          <a:blip r:embed="rId3"/>
          <a:srcRect t="48873"/>
          <a:stretch/>
        </p:blipFill>
        <p:spPr>
          <a:xfrm>
            <a:off x="384309" y="2201904"/>
            <a:ext cx="6431490" cy="2680650"/>
          </a:xfrm>
          <a:prstGeom prst="rect">
            <a:avLst/>
          </a:prstGeom>
        </p:spPr>
      </p:pic>
      <p:sp>
        <p:nvSpPr>
          <p:cNvPr id="8" name="文本框 7">
            <a:extLst>
              <a:ext uri="{FF2B5EF4-FFF2-40B4-BE49-F238E27FC236}">
                <a16:creationId xmlns:a16="http://schemas.microsoft.com/office/drawing/2014/main" id="{3725ECE3-EFE4-4E13-BC88-FCB4582ECCD9}"/>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常见的图可视化方法与技术：</a:t>
            </a:r>
            <a:r>
              <a:rPr kumimoji="1" lang="en-US" altLang="zh-CN" sz="2400" b="1" dirty="0">
                <a:solidFill>
                  <a:srgbClr val="1D2088"/>
                </a:solidFill>
                <a:latin typeface="Microsoft YaHei" panose="020B0503020204020204" pitchFamily="34" charset="-122"/>
                <a:ea typeface="Microsoft YaHei" panose="020B0503020204020204" pitchFamily="34" charset="-122"/>
              </a:rPr>
              <a:t>Edge Bundling</a:t>
            </a:r>
          </a:p>
        </p:txBody>
      </p:sp>
      <p:sp>
        <p:nvSpPr>
          <p:cNvPr id="9" name="矩形 8">
            <a:extLst>
              <a:ext uri="{FF2B5EF4-FFF2-40B4-BE49-F238E27FC236}">
                <a16:creationId xmlns:a16="http://schemas.microsoft.com/office/drawing/2014/main" id="{73EA0BD1-E9AC-48C6-9D29-7E850355AF50}"/>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11" name="图片 10">
            <a:extLst>
              <a:ext uri="{FF2B5EF4-FFF2-40B4-BE49-F238E27FC236}">
                <a16:creationId xmlns:a16="http://schemas.microsoft.com/office/drawing/2014/main" id="{9DD83590-6485-4EB4-A5BE-E8FA52E68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799" y="1725412"/>
            <a:ext cx="3407175" cy="3407175"/>
          </a:xfrm>
          <a:prstGeom prst="rect">
            <a:avLst/>
          </a:prstGeom>
        </p:spPr>
      </p:pic>
      <p:sp>
        <p:nvSpPr>
          <p:cNvPr id="13" name="文本框 12">
            <a:extLst>
              <a:ext uri="{FF2B5EF4-FFF2-40B4-BE49-F238E27FC236}">
                <a16:creationId xmlns:a16="http://schemas.microsoft.com/office/drawing/2014/main" id="{5475655C-1215-4EA1-9A08-AC86F78EB284}"/>
              </a:ext>
            </a:extLst>
          </p:cNvPr>
          <p:cNvSpPr txBox="1"/>
          <p:nvPr/>
        </p:nvSpPr>
        <p:spPr>
          <a:xfrm>
            <a:off x="498996" y="5954331"/>
            <a:ext cx="11267034" cy="369332"/>
          </a:xfrm>
          <a:prstGeom prst="rect">
            <a:avLst/>
          </a:prstGeom>
          <a:noFill/>
        </p:spPr>
        <p:txBody>
          <a:bodyPr wrap="square">
            <a:spAutoFit/>
          </a:bodyPr>
          <a:lstStyle/>
          <a:p>
            <a:r>
              <a:rPr lang="zh-CN" altLang="en-US" dirty="0"/>
              <a:t>关于图可视化更多的方法和技术请阅读：</a:t>
            </a:r>
            <a:r>
              <a:rPr lang="en-US" altLang="zh-CN" dirty="0"/>
              <a:t>https://observablehq.com/@bstaats/graph-visualization-introduction</a:t>
            </a:r>
            <a:endParaRPr lang="zh-CN" altLang="en-US" dirty="0"/>
          </a:p>
        </p:txBody>
      </p:sp>
    </p:spTree>
    <p:extLst>
      <p:ext uri="{BB962C8B-B14F-4D97-AF65-F5344CB8AC3E}">
        <p14:creationId xmlns:p14="http://schemas.microsoft.com/office/powerpoint/2010/main" val="2690646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D4DF8E4-9B6F-4B7C-B17D-72B99D340B62}"/>
              </a:ext>
            </a:extLst>
          </p:cNvPr>
          <p:cNvSpPr txBox="1"/>
          <p:nvPr/>
        </p:nvSpPr>
        <p:spPr>
          <a:xfrm>
            <a:off x="298622" y="540770"/>
            <a:ext cx="7819696" cy="461665"/>
          </a:xfrm>
          <a:prstGeom prst="rect">
            <a:avLst/>
          </a:prstGeom>
          <a:noFill/>
        </p:spPr>
        <p:txBody>
          <a:bodyPr wrap="square" rtlCol="0">
            <a:spAutoFit/>
          </a:bodyPr>
          <a:lstStyle/>
          <a:p>
            <a:r>
              <a:rPr kumimoji="1" lang="zh-CN" altLang="en-US" sz="2400" b="1" dirty="0">
                <a:solidFill>
                  <a:srgbClr val="1D2088"/>
                </a:solidFill>
                <a:latin typeface="Microsoft YaHei" panose="020B0503020204020204" pitchFamily="34" charset="-122"/>
                <a:ea typeface="Microsoft YaHei" panose="020B0503020204020204" pitchFamily="34" charset="-122"/>
              </a:rPr>
              <a:t>力导向算法</a:t>
            </a:r>
            <a:endParaRPr kumimoji="1" lang="en-US" altLang="zh-CN" sz="2400" b="1" dirty="0">
              <a:solidFill>
                <a:srgbClr val="1D2088"/>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B3D7D71-0908-4D1F-A7B6-34B3BD6DD4C6}"/>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
        <p:nvSpPr>
          <p:cNvPr id="7" name="文本框 6">
            <a:extLst>
              <a:ext uri="{FF2B5EF4-FFF2-40B4-BE49-F238E27FC236}">
                <a16:creationId xmlns:a16="http://schemas.microsoft.com/office/drawing/2014/main" id="{33B3BA31-B0C3-45BC-AA42-548BBF4A954D}"/>
              </a:ext>
            </a:extLst>
          </p:cNvPr>
          <p:cNvSpPr txBox="1"/>
          <p:nvPr/>
        </p:nvSpPr>
        <p:spPr>
          <a:xfrm>
            <a:off x="487723" y="1464100"/>
            <a:ext cx="1060890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02124"/>
                </a:solidFill>
                <a:effectLst/>
                <a:latin typeface="arial" panose="020B0604020202020204" pitchFamily="34" charset="0"/>
              </a:rPr>
              <a:t>它基于物理模拟，目标是使全局系统的能量最低。能量值越小，整个网络越趋于稳定。</a:t>
            </a:r>
            <a:endParaRPr lang="zh-CN" altLang="en-US" dirty="0"/>
          </a:p>
          <a:p>
            <a:endParaRPr lang="en-US" altLang="zh-CN" dirty="0"/>
          </a:p>
        </p:txBody>
      </p:sp>
      <p:sp>
        <p:nvSpPr>
          <p:cNvPr id="9" name="文本框 8">
            <a:extLst>
              <a:ext uri="{FF2B5EF4-FFF2-40B4-BE49-F238E27FC236}">
                <a16:creationId xmlns:a16="http://schemas.microsoft.com/office/drawing/2014/main" id="{00657AF8-506E-46C6-8F01-D85C73045BA9}"/>
              </a:ext>
            </a:extLst>
          </p:cNvPr>
          <p:cNvSpPr txBox="1"/>
          <p:nvPr/>
        </p:nvSpPr>
        <p:spPr>
          <a:xfrm>
            <a:off x="384309" y="2110431"/>
            <a:ext cx="11036167" cy="3840475"/>
          </a:xfrm>
          <a:prstGeom prst="rect">
            <a:avLst/>
          </a:prstGeom>
          <a:noFill/>
        </p:spPr>
        <p:txBody>
          <a:bodyPr wrap="square">
            <a:spAutoFit/>
          </a:bodyPr>
          <a:lstStyle/>
          <a:p>
            <a:r>
              <a:rPr lang="zh-CN" altLang="en-US" dirty="0"/>
              <a:t>力导向算法的优点：</a:t>
            </a:r>
            <a:endParaRPr lang="en-US" altLang="zh-CN" dirty="0"/>
          </a:p>
          <a:p>
            <a:pPr marL="228600" indent="-228600">
              <a:lnSpc>
                <a:spcPct val="150000"/>
              </a:lnSpc>
              <a:buAutoNum type="arabicPeriod"/>
            </a:pPr>
            <a:r>
              <a:rPr lang="zh-CN" altLang="en-US" sz="1600" b="1" dirty="0"/>
              <a:t>美观性高</a:t>
            </a:r>
            <a:r>
              <a:rPr lang="zh-CN" altLang="en-US" sz="1600" dirty="0"/>
              <a:t>。尤其是对于小规模的图（节点数在</a:t>
            </a:r>
            <a:r>
              <a:rPr lang="en-US" altLang="zh-CN" sz="1600" dirty="0"/>
              <a:t>500</a:t>
            </a:r>
            <a:r>
              <a:rPr lang="zh-CN" altLang="en-US" sz="1600" dirty="0"/>
              <a:t>）以下来说。</a:t>
            </a:r>
            <a:endParaRPr lang="en-US" altLang="zh-CN" sz="1600" dirty="0"/>
          </a:p>
          <a:p>
            <a:pPr marL="228600" indent="-228600">
              <a:lnSpc>
                <a:spcPct val="150000"/>
              </a:lnSpc>
              <a:buAutoNum type="arabicPeriod"/>
            </a:pPr>
            <a:r>
              <a:rPr lang="zh-CN" altLang="en-US" sz="1600" b="1" i="0" dirty="0">
                <a:solidFill>
                  <a:srgbClr val="202122"/>
                </a:solidFill>
                <a:effectLst/>
                <a:latin typeface="Arial" panose="020B0604020202020204" pitchFamily="34" charset="0"/>
              </a:rPr>
              <a:t>灵活性高。</a:t>
            </a:r>
            <a:r>
              <a:rPr lang="zh-CN" altLang="en-US" sz="1600" i="0" dirty="0">
                <a:solidFill>
                  <a:srgbClr val="202122"/>
                </a:solidFill>
                <a:effectLst/>
                <a:latin typeface="Arial" panose="020B0604020202020204" pitchFamily="34" charset="0"/>
              </a:rPr>
              <a:t>很容易地进行调整和扩展，以满足额外的审美标准。</a:t>
            </a:r>
            <a:endParaRPr lang="en-US" altLang="zh-CN" sz="1600" i="0" dirty="0">
              <a:solidFill>
                <a:srgbClr val="202122"/>
              </a:solidFill>
              <a:effectLst/>
              <a:latin typeface="Arial" panose="020B0604020202020204" pitchFamily="34" charset="0"/>
            </a:endParaRPr>
          </a:p>
          <a:p>
            <a:pPr marL="228600" indent="-228600">
              <a:lnSpc>
                <a:spcPct val="150000"/>
              </a:lnSpc>
              <a:buAutoNum type="arabicPeriod"/>
            </a:pPr>
            <a:r>
              <a:rPr lang="zh-CN" altLang="en-US" sz="1600" b="1" i="0" dirty="0">
                <a:solidFill>
                  <a:srgbClr val="202122"/>
                </a:solidFill>
                <a:effectLst/>
                <a:latin typeface="Arial" panose="020B0604020202020204" pitchFamily="34" charset="0"/>
              </a:rPr>
              <a:t>良好的直觉性</a:t>
            </a:r>
            <a:r>
              <a:rPr lang="zh-CN" altLang="en-US" sz="1600" b="0" i="0" dirty="0">
                <a:solidFill>
                  <a:srgbClr val="202122"/>
                </a:solidFill>
                <a:effectLst/>
                <a:latin typeface="Arial" panose="020B0604020202020204" pitchFamily="34" charset="0"/>
              </a:rPr>
              <a:t>。其物理模型类似于基于弹簧系统，因此算法的行为相对容易预测和理解。</a:t>
            </a:r>
            <a:endParaRPr lang="en-US" altLang="zh-CN" sz="1600" b="0" i="0" dirty="0">
              <a:solidFill>
                <a:srgbClr val="202122"/>
              </a:solidFill>
              <a:effectLst/>
              <a:latin typeface="Arial" panose="020B0604020202020204" pitchFamily="34" charset="0"/>
            </a:endParaRPr>
          </a:p>
          <a:p>
            <a:pPr marL="228600" indent="-228600">
              <a:lnSpc>
                <a:spcPct val="150000"/>
              </a:lnSpc>
              <a:buAutoNum type="arabicPeriod"/>
            </a:pPr>
            <a:r>
              <a:rPr lang="zh-CN" altLang="en-US" sz="1600" b="1" dirty="0"/>
              <a:t>实现简单</a:t>
            </a:r>
            <a:r>
              <a:rPr lang="zh-CN" altLang="en-US" sz="1600" dirty="0"/>
              <a:t>。</a:t>
            </a:r>
            <a:r>
              <a:rPr lang="zh-CN" altLang="en-US" sz="1600" b="0" i="0" dirty="0">
                <a:solidFill>
                  <a:srgbClr val="202122"/>
                </a:solidFill>
                <a:effectLst/>
                <a:latin typeface="Arial" panose="020B0604020202020204" pitchFamily="34" charset="0"/>
              </a:rPr>
              <a:t>典型的力导向算法只需几行代码即可实现。</a:t>
            </a:r>
            <a:endParaRPr lang="en-US" altLang="zh-CN" sz="1600" b="0" i="0" dirty="0">
              <a:solidFill>
                <a:srgbClr val="202122"/>
              </a:solidFill>
              <a:effectLst/>
              <a:latin typeface="Arial" panose="020B0604020202020204" pitchFamily="34" charset="0"/>
            </a:endParaRPr>
          </a:p>
          <a:p>
            <a:pPr marL="228600" indent="-228600">
              <a:lnSpc>
                <a:spcPct val="150000"/>
              </a:lnSpc>
              <a:buAutoNum type="arabicPeriod"/>
            </a:pPr>
            <a:r>
              <a:rPr lang="zh-CN" altLang="en-US" sz="1600" b="1" dirty="0"/>
              <a:t>优异的可交互性。</a:t>
            </a:r>
            <a:r>
              <a:rPr lang="zh-CN" altLang="en-US" sz="1600" b="0" i="0" dirty="0">
                <a:solidFill>
                  <a:srgbClr val="202122"/>
                </a:solidFill>
                <a:effectLst/>
                <a:latin typeface="Arial" panose="020B0604020202020204" pitchFamily="34" charset="0"/>
              </a:rPr>
              <a:t>用户可以跟踪图的演变过程，看到它从混乱的混乱状态展开，最终变成美观的形态。</a:t>
            </a:r>
            <a:endParaRPr lang="en-US" altLang="zh-CN" sz="1600" b="0" i="0" dirty="0">
              <a:solidFill>
                <a:srgbClr val="202122"/>
              </a:solidFill>
              <a:effectLst/>
              <a:latin typeface="Arial" panose="020B0604020202020204" pitchFamily="34" charset="0"/>
            </a:endParaRPr>
          </a:p>
          <a:p>
            <a:pPr marL="0" indent="0">
              <a:buNone/>
            </a:pPr>
            <a:endParaRPr lang="en-US" altLang="zh-CN" dirty="0"/>
          </a:p>
          <a:p>
            <a:pPr marL="0" indent="0">
              <a:buNone/>
            </a:pPr>
            <a:r>
              <a:rPr lang="zh-CN" altLang="en-US" dirty="0"/>
              <a:t>力导向算法的缺点：</a:t>
            </a:r>
            <a:endParaRPr lang="en-US" altLang="zh-CN" dirty="0"/>
          </a:p>
          <a:p>
            <a:pPr marL="228600" indent="-228600">
              <a:lnSpc>
                <a:spcPct val="150000"/>
              </a:lnSpc>
              <a:buAutoNum type="arabicPeriod"/>
            </a:pPr>
            <a:r>
              <a:rPr lang="zh-CN" altLang="en-US" sz="1600" b="1" dirty="0"/>
              <a:t>时间复杂度较高</a:t>
            </a:r>
            <a:r>
              <a:rPr lang="zh-CN" altLang="en-US" sz="1600" dirty="0"/>
              <a:t>。</a:t>
            </a:r>
            <a:r>
              <a:rPr lang="zh-CN" altLang="en-US" sz="1600" b="0" i="0" dirty="0">
                <a:solidFill>
                  <a:srgbClr val="202122"/>
                </a:solidFill>
                <a:effectLst/>
                <a:latin typeface="Arial" panose="020B0604020202020204" pitchFamily="34" charset="0"/>
              </a:rPr>
              <a:t>典型的力导向算法通常被认为具有等效于</a:t>
            </a:r>
            <a:r>
              <a:rPr lang="en-US" altLang="zh-CN" sz="1600" b="0" i="0" dirty="0">
                <a:solidFill>
                  <a:srgbClr val="202122"/>
                </a:solidFill>
                <a:effectLst/>
                <a:latin typeface="Arial" panose="020B0604020202020204" pitchFamily="34" charset="0"/>
              </a:rPr>
              <a:t>O(n</a:t>
            </a:r>
            <a:r>
              <a:rPr lang="en-US" altLang="zh-CN" sz="1600" b="0" i="0" baseline="30000" dirty="0">
                <a:solidFill>
                  <a:srgbClr val="202122"/>
                </a:solidFill>
                <a:effectLst/>
                <a:latin typeface="Arial" panose="020B0604020202020204" pitchFamily="34" charset="0"/>
              </a:rPr>
              <a:t>3</a:t>
            </a:r>
            <a:r>
              <a:rPr lang="en-US" altLang="zh-CN" sz="1600" b="0" i="0" dirty="0">
                <a:solidFill>
                  <a:srgbClr val="202122"/>
                </a:solidFill>
                <a:effectLst/>
                <a:latin typeface="Arial" panose="020B0604020202020204" pitchFamily="34" charset="0"/>
              </a:rPr>
              <a:t>)</a:t>
            </a:r>
            <a:r>
              <a:rPr lang="zh-CN" altLang="en-US" sz="1600" b="0" i="0" dirty="0">
                <a:solidFill>
                  <a:srgbClr val="202122"/>
                </a:solidFill>
                <a:effectLst/>
                <a:latin typeface="Arial" panose="020B0604020202020204" pitchFamily="34" charset="0"/>
              </a:rPr>
              <a:t>的运行时间，</a:t>
            </a:r>
            <a:r>
              <a:rPr lang="en-US" altLang="zh-CN" sz="1600" b="0" i="0" dirty="0">
                <a:solidFill>
                  <a:srgbClr val="202122"/>
                </a:solidFill>
                <a:effectLst/>
                <a:latin typeface="Arial" panose="020B0604020202020204" pitchFamily="34" charset="0"/>
              </a:rPr>
              <a:t>n</a:t>
            </a:r>
            <a:r>
              <a:rPr lang="zh-CN" altLang="en-US" sz="1600" b="0" i="0" dirty="0">
                <a:solidFill>
                  <a:srgbClr val="202122"/>
                </a:solidFill>
                <a:effectLst/>
                <a:latin typeface="Arial" panose="020B0604020202020204" pitchFamily="34" charset="0"/>
              </a:rPr>
              <a:t>是图的节点数。</a:t>
            </a:r>
            <a:endParaRPr lang="en-US" altLang="zh-CN" sz="1600" b="0" i="0" dirty="0">
              <a:solidFill>
                <a:srgbClr val="202122"/>
              </a:solidFill>
              <a:effectLst/>
              <a:latin typeface="Arial" panose="020B0604020202020204" pitchFamily="34" charset="0"/>
            </a:endParaRPr>
          </a:p>
          <a:p>
            <a:pPr marL="228600" indent="-228600">
              <a:lnSpc>
                <a:spcPct val="150000"/>
              </a:lnSpc>
              <a:buAutoNum type="arabicPeriod"/>
            </a:pPr>
            <a:r>
              <a:rPr lang="zh-CN" altLang="en-US" sz="1600" b="1" dirty="0"/>
              <a:t>容易陷入局部极小值，</a:t>
            </a:r>
            <a:r>
              <a:rPr lang="zh-CN" altLang="en-US" sz="1600" dirty="0"/>
              <a:t>而且随着节点数的增多变得更为普遍和严重。</a:t>
            </a:r>
            <a:r>
              <a:rPr lang="zh-CN" altLang="en-US" sz="1600" b="0" i="0" dirty="0">
                <a:solidFill>
                  <a:srgbClr val="202122"/>
                </a:solidFill>
                <a:effectLst/>
                <a:latin typeface="Arial" panose="020B0604020202020204" pitchFamily="34" charset="0"/>
              </a:rPr>
              <a:t>在许多情况下，找到的局部极小值可能比全局最小值差很多，这会转化为低质量的绘图。</a:t>
            </a:r>
            <a:endParaRPr lang="zh-CN" altLang="en-US" sz="1600" dirty="0"/>
          </a:p>
        </p:txBody>
      </p:sp>
    </p:spTree>
    <p:extLst>
      <p:ext uri="{BB962C8B-B14F-4D97-AF65-F5344CB8AC3E}">
        <p14:creationId xmlns:p14="http://schemas.microsoft.com/office/powerpoint/2010/main" val="1628048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E206B54-AF6F-4B00-B80D-B2FD57E645F7}"/>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力导向例子</a:t>
            </a:r>
          </a:p>
        </p:txBody>
      </p:sp>
      <p:sp>
        <p:nvSpPr>
          <p:cNvPr id="5" name="矩形 4">
            <a:extLst>
              <a:ext uri="{FF2B5EF4-FFF2-40B4-BE49-F238E27FC236}">
                <a16:creationId xmlns:a16="http://schemas.microsoft.com/office/drawing/2014/main" id="{C9B0BD80-F1B4-44BE-9694-63F8D8D58766}"/>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pic>
        <p:nvPicPr>
          <p:cNvPr id="7" name="图片 6">
            <a:extLst>
              <a:ext uri="{FF2B5EF4-FFF2-40B4-BE49-F238E27FC236}">
                <a16:creationId xmlns:a16="http://schemas.microsoft.com/office/drawing/2014/main" id="{C749F4BB-6A2B-4ACF-A2D0-D4CC95AD4F37}"/>
              </a:ext>
            </a:extLst>
          </p:cNvPr>
          <p:cNvPicPr>
            <a:picLocks noChangeAspect="1"/>
          </p:cNvPicPr>
          <p:nvPr/>
        </p:nvPicPr>
        <p:blipFill rotWithShape="1">
          <a:blip r:embed="rId3">
            <a:extLst>
              <a:ext uri="{28A0092B-C50C-407E-A947-70E740481C1C}">
                <a14:useLocalDpi xmlns:a14="http://schemas.microsoft.com/office/drawing/2010/main" val="0"/>
              </a:ext>
            </a:extLst>
          </a:blip>
          <a:srcRect l="2076"/>
          <a:stretch/>
        </p:blipFill>
        <p:spPr>
          <a:xfrm>
            <a:off x="941230" y="1926145"/>
            <a:ext cx="5154770" cy="3005710"/>
          </a:xfrm>
          <a:prstGeom prst="rect">
            <a:avLst/>
          </a:prstGeom>
        </p:spPr>
      </p:pic>
      <p:pic>
        <p:nvPicPr>
          <p:cNvPr id="10" name="图片 9">
            <a:extLst>
              <a:ext uri="{FF2B5EF4-FFF2-40B4-BE49-F238E27FC236}">
                <a16:creationId xmlns:a16="http://schemas.microsoft.com/office/drawing/2014/main" id="{6411C27B-3F88-4404-AD65-0947FA242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880" y="1527146"/>
            <a:ext cx="5102647" cy="3803707"/>
          </a:xfrm>
          <a:prstGeom prst="rect">
            <a:avLst/>
          </a:prstGeom>
        </p:spPr>
      </p:pic>
    </p:spTree>
    <p:extLst>
      <p:ext uri="{BB962C8B-B14F-4D97-AF65-F5344CB8AC3E}">
        <p14:creationId xmlns:p14="http://schemas.microsoft.com/office/powerpoint/2010/main" val="911844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272C731-5313-46E0-AED9-40C4107FB21D}"/>
              </a:ext>
            </a:extLst>
          </p:cNvPr>
          <p:cNvSpPr txBox="1"/>
          <p:nvPr/>
        </p:nvSpPr>
        <p:spPr>
          <a:xfrm>
            <a:off x="1129383" y="5151705"/>
            <a:ext cx="3993931" cy="369332"/>
          </a:xfrm>
          <a:prstGeom prst="rect">
            <a:avLst/>
          </a:prstGeom>
          <a:noFill/>
        </p:spPr>
        <p:txBody>
          <a:bodyPr wrap="square">
            <a:spAutoFit/>
          </a:bodyPr>
          <a:lstStyle/>
          <a:p>
            <a:pPr algn="ctr" fontAlgn="base"/>
            <a:r>
              <a:rPr lang="en-US" altLang="zh-CN" b="0" i="0" dirty="0">
                <a:solidFill>
                  <a:srgbClr val="000000"/>
                </a:solidFill>
                <a:effectLst/>
                <a:latin typeface="gotham ssm a"/>
                <a:hlinkClick r:id="rId3"/>
              </a:rPr>
              <a:t>Shifting Incomes for American Jobs</a:t>
            </a:r>
            <a:endParaRPr lang="en-US" altLang="zh-CN" b="0" i="0" dirty="0">
              <a:solidFill>
                <a:srgbClr val="000000"/>
              </a:solidFill>
              <a:effectLst/>
              <a:latin typeface="gotham ssm a"/>
            </a:endParaRPr>
          </a:p>
        </p:txBody>
      </p:sp>
      <p:sp>
        <p:nvSpPr>
          <p:cNvPr id="8" name="文本框 7">
            <a:extLst>
              <a:ext uri="{FF2B5EF4-FFF2-40B4-BE49-F238E27FC236}">
                <a16:creationId xmlns:a16="http://schemas.microsoft.com/office/drawing/2014/main" id="{1625B6DE-2760-41CA-BF92-194EFE31FC3F}"/>
              </a:ext>
            </a:extLst>
          </p:cNvPr>
          <p:cNvSpPr txBox="1"/>
          <p:nvPr/>
        </p:nvSpPr>
        <p:spPr>
          <a:xfrm>
            <a:off x="7425295" y="5151705"/>
            <a:ext cx="3037490" cy="369332"/>
          </a:xfrm>
          <a:prstGeom prst="rect">
            <a:avLst/>
          </a:prstGeom>
          <a:noFill/>
        </p:spPr>
        <p:txBody>
          <a:bodyPr wrap="square">
            <a:spAutoFit/>
          </a:bodyPr>
          <a:lstStyle/>
          <a:p>
            <a:pPr algn="ctr" fontAlgn="base"/>
            <a:r>
              <a:rPr lang="en-US" altLang="zh-CN" b="0" i="0" dirty="0">
                <a:solidFill>
                  <a:srgbClr val="000000"/>
                </a:solidFill>
                <a:effectLst/>
                <a:latin typeface="gotham ssm a"/>
                <a:hlinkClick r:id="rId4"/>
              </a:rPr>
              <a:t>A Day in the Life of Americans</a:t>
            </a:r>
            <a:endParaRPr lang="zh-CN" altLang="en-US" dirty="0"/>
          </a:p>
        </p:txBody>
      </p:sp>
      <p:pic>
        <p:nvPicPr>
          <p:cNvPr id="10" name="图片 9">
            <a:extLst>
              <a:ext uri="{FF2B5EF4-FFF2-40B4-BE49-F238E27FC236}">
                <a16:creationId xmlns:a16="http://schemas.microsoft.com/office/drawing/2014/main" id="{7684A4C5-F134-4F3C-9777-296EE5C3A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8415" y="1354365"/>
            <a:ext cx="5351250" cy="3569051"/>
          </a:xfrm>
          <a:prstGeom prst="rect">
            <a:avLst/>
          </a:prstGeom>
          <a:ln>
            <a:solidFill>
              <a:schemeClr val="bg1">
                <a:lumMod val="75000"/>
              </a:schemeClr>
            </a:solidFill>
          </a:ln>
        </p:spPr>
      </p:pic>
      <p:pic>
        <p:nvPicPr>
          <p:cNvPr id="12" name="图片 11">
            <a:extLst>
              <a:ext uri="{FF2B5EF4-FFF2-40B4-BE49-F238E27FC236}">
                <a16:creationId xmlns:a16="http://schemas.microsoft.com/office/drawing/2014/main" id="{F0D02097-83B7-4BE8-A7D6-B3DFBE987F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748" y="1354365"/>
            <a:ext cx="4181201" cy="3569051"/>
          </a:xfrm>
          <a:prstGeom prst="rect">
            <a:avLst/>
          </a:prstGeom>
          <a:ln>
            <a:solidFill>
              <a:schemeClr val="bg1">
                <a:lumMod val="75000"/>
              </a:schemeClr>
            </a:solidFill>
          </a:ln>
        </p:spPr>
      </p:pic>
      <p:sp>
        <p:nvSpPr>
          <p:cNvPr id="13" name="文本框 12">
            <a:extLst>
              <a:ext uri="{FF2B5EF4-FFF2-40B4-BE49-F238E27FC236}">
                <a16:creationId xmlns:a16="http://schemas.microsoft.com/office/drawing/2014/main" id="{2DB49CE9-BBB0-4F49-BBC8-8724AFD901AA}"/>
              </a:ext>
            </a:extLst>
          </p:cNvPr>
          <p:cNvSpPr txBox="1"/>
          <p:nvPr/>
        </p:nvSpPr>
        <p:spPr>
          <a:xfrm>
            <a:off x="298622" y="540770"/>
            <a:ext cx="7819696" cy="461665"/>
          </a:xfrm>
          <a:prstGeom prst="rect">
            <a:avLst/>
          </a:prstGeom>
          <a:noFill/>
        </p:spPr>
        <p:txBody>
          <a:bodyPr wrap="square" rtlCol="0">
            <a:spAutoFit/>
          </a:bodyPr>
          <a:lstStyle/>
          <a:p>
            <a:r>
              <a:rPr kumimoji="1" lang="en-US" altLang="zh-CN" sz="2400" b="1" dirty="0">
                <a:solidFill>
                  <a:srgbClr val="1D2088"/>
                </a:solidFill>
                <a:latin typeface="Microsoft YaHei" panose="020B0503020204020204" pitchFamily="34" charset="-122"/>
                <a:ea typeface="Microsoft YaHei" panose="020B0503020204020204" pitchFamily="34" charset="-122"/>
              </a:rPr>
              <a:t>D3</a:t>
            </a:r>
            <a:r>
              <a:rPr kumimoji="1" lang="zh-CN" altLang="en-US" sz="2400" b="1" dirty="0">
                <a:solidFill>
                  <a:srgbClr val="1D2088"/>
                </a:solidFill>
                <a:latin typeface="Microsoft YaHei" panose="020B0503020204020204" pitchFamily="34" charset="-122"/>
                <a:ea typeface="Microsoft YaHei" panose="020B0503020204020204" pitchFamily="34" charset="-122"/>
              </a:rPr>
              <a:t>力导向例子</a:t>
            </a:r>
          </a:p>
        </p:txBody>
      </p:sp>
      <p:sp>
        <p:nvSpPr>
          <p:cNvPr id="14" name="矩形 13">
            <a:extLst>
              <a:ext uri="{FF2B5EF4-FFF2-40B4-BE49-F238E27FC236}">
                <a16:creationId xmlns:a16="http://schemas.microsoft.com/office/drawing/2014/main" id="{D5DC8157-6D9E-4411-86AE-AB1D22A1D0A0}"/>
              </a:ext>
            </a:extLst>
          </p:cNvPr>
          <p:cNvSpPr/>
          <p:nvPr/>
        </p:nvSpPr>
        <p:spPr>
          <a:xfrm>
            <a:off x="384309" y="1002435"/>
            <a:ext cx="522515" cy="7257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Tree>
    <p:extLst>
      <p:ext uri="{BB962C8B-B14F-4D97-AF65-F5344CB8AC3E}">
        <p14:creationId xmlns:p14="http://schemas.microsoft.com/office/powerpoint/2010/main" val="9431168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2471</TotalTime>
  <Words>3684</Words>
  <Application>Microsoft Office PowerPoint</Application>
  <PresentationFormat>宽屏</PresentationFormat>
  <Paragraphs>299</Paragraphs>
  <Slides>46</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46</vt:i4>
      </vt:variant>
    </vt:vector>
  </HeadingPairs>
  <TitlesOfParts>
    <vt:vector size="56" baseType="lpstr">
      <vt:lpstr>-apple-system</vt:lpstr>
      <vt:lpstr>gotham ssm a</vt:lpstr>
      <vt:lpstr>等线</vt:lpstr>
      <vt:lpstr>等线 Light</vt:lpstr>
      <vt:lpstr>Microsoft YaHei</vt:lpstr>
      <vt:lpstr>Arial</vt:lpstr>
      <vt:lpstr>Arial</vt:lpstr>
      <vt:lpstr>Calibri</vt:lpstr>
      <vt:lpstr>tahoma</vt:lpstr>
      <vt:lpstr>Office 主题​​</vt:lpstr>
      <vt:lpstr>网络与层次数据可视化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网络与层次数据可视化</dc:title>
  <dc:creator>李 泽宇</dc:creator>
  <cp:lastModifiedBy>李 泽宇</cp:lastModifiedBy>
  <cp:revision>81</cp:revision>
  <dcterms:created xsi:type="dcterms:W3CDTF">2021-12-10T11:47:00Z</dcterms:created>
  <dcterms:modified xsi:type="dcterms:W3CDTF">2021-12-12T05:00:03Z</dcterms:modified>
</cp:coreProperties>
</file>